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Ubuntu"/>
      <p:regular r:id="rId38"/>
      <p:bold r:id="rId39"/>
      <p:italic r:id="rId40"/>
      <p:boldItalic r:id="rId41"/>
    </p:embeddedFon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italic.fntdata"/><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font" Target="fonts/Ubuntu-boldItalic.fntdata"/><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Ubuntu-bold.fntdata"/><Relationship Id="rId16" Type="http://schemas.openxmlformats.org/officeDocument/2006/relationships/slide" Target="slides/slide11.xml"/><Relationship Id="rId38" Type="http://schemas.openxmlformats.org/officeDocument/2006/relationships/font" Target="fonts/Ubuntu-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Font typeface="Calibri"/>
              <a:buChar char="●"/>
            </a:pPr>
            <a:r>
              <a:rPr lang="en-US" sz="1300">
                <a:solidFill>
                  <a:srgbClr val="233A44"/>
                </a:solidFill>
                <a:latin typeface="Ubuntu"/>
                <a:ea typeface="Ubuntu"/>
                <a:cs typeface="Ubuntu"/>
                <a:sym typeface="Ubuntu"/>
              </a:rPr>
              <a:t>T</a:t>
            </a:r>
            <a:r>
              <a:rPr lang="en-US" sz="1800">
                <a:solidFill>
                  <a:srgbClr val="233A44"/>
                </a:solidFill>
                <a:latin typeface="Ubuntu"/>
                <a:ea typeface="Ubuntu"/>
                <a:cs typeface="Ubuntu"/>
                <a:sym typeface="Ubuntu"/>
              </a:rPr>
              <a:t>he experiments carried out using the statistical program Python 3. The experiment was set up as follows.</a:t>
            </a:r>
            <a:endParaRPr sz="1300">
              <a:solidFill>
                <a:srgbClr val="233A44"/>
              </a:solidFill>
              <a:latin typeface="Calibri"/>
              <a:ea typeface="Calibri"/>
              <a:cs typeface="Calibri"/>
              <a:sym typeface="Calibri"/>
            </a:endParaRPr>
          </a:p>
          <a:p>
            <a:pPr indent="-342900" lvl="0" marL="457200" rtl="0" algn="l">
              <a:lnSpc>
                <a:spcPct val="90000"/>
              </a:lnSpc>
              <a:spcBef>
                <a:spcPts val="0"/>
              </a:spcBef>
              <a:spcAft>
                <a:spcPts val="0"/>
              </a:spcAft>
              <a:buClr>
                <a:schemeClr val="lt1"/>
              </a:buClr>
              <a:buSzPts val="1800"/>
              <a:buFont typeface="Calibri"/>
              <a:buChar char="●"/>
            </a:pPr>
            <a:r>
              <a:rPr lang="en-US" sz="1800">
                <a:solidFill>
                  <a:srgbClr val="233A44"/>
                </a:solidFill>
                <a:latin typeface="Ubuntu"/>
                <a:ea typeface="Ubuntu"/>
                <a:cs typeface="Ubuntu"/>
                <a:sym typeface="Ubuntu"/>
              </a:rPr>
              <a:t> </a:t>
            </a:r>
            <a:r>
              <a:rPr lang="en-US" sz="1300">
                <a:solidFill>
                  <a:srgbClr val="233A44"/>
                </a:solidFill>
                <a:latin typeface="Ubuntu"/>
                <a:ea typeface="Ubuntu"/>
                <a:cs typeface="Ubuntu"/>
                <a:sym typeface="Ubuntu"/>
              </a:rPr>
              <a:t>T</a:t>
            </a:r>
            <a:r>
              <a:rPr lang="en-US" sz="1800">
                <a:solidFill>
                  <a:srgbClr val="233A44"/>
                </a:solidFill>
                <a:latin typeface="Ubuntu"/>
                <a:ea typeface="Ubuntu"/>
                <a:cs typeface="Ubuntu"/>
                <a:sym typeface="Ubuntu"/>
              </a:rPr>
              <a:t>he dataset was divided into training, testing, and validation sets.</a:t>
            </a:r>
            <a:endParaRPr sz="1800">
              <a:solidFill>
                <a:srgbClr val="233A44"/>
              </a:solidFill>
              <a:latin typeface="Ubuntu"/>
              <a:ea typeface="Ubuntu"/>
              <a:cs typeface="Ubuntu"/>
              <a:sym typeface="Ubuntu"/>
            </a:endParaRPr>
          </a:p>
          <a:p>
            <a:pPr indent="-298450" lvl="0" marL="457200" rtl="0" algn="l">
              <a:spcBef>
                <a:spcPts val="0"/>
              </a:spcBef>
              <a:spcAft>
                <a:spcPts val="0"/>
              </a:spcAft>
              <a:buClr>
                <a:schemeClr val="dk1"/>
              </a:buClr>
              <a:buSzPts val="1100"/>
              <a:buFont typeface="Arial"/>
              <a:buChar char="●"/>
            </a:pPr>
            <a:r>
              <a:rPr lang="en-US" sz="1800">
                <a:solidFill>
                  <a:schemeClr val="dk1"/>
                </a:solidFill>
                <a:latin typeface="Ubuntu"/>
                <a:ea typeface="Ubuntu"/>
                <a:cs typeface="Ubuntu"/>
                <a:sym typeface="Ubuntu"/>
              </a:rPr>
              <a:t>To validate the system, 20% of the data was randomly chosen and kept aside to prove the performance of the final classifier. The remaining 80% of the data was split according to the semester in which the data was collected. Finally, we trained the classifier from the data of all semesters except one, which was used as a testing set. </a:t>
            </a:r>
            <a:endParaRPr>
              <a:solidFill>
                <a:schemeClr val="dk1"/>
              </a:solidFill>
            </a:endParaRPr>
          </a:p>
          <a:p>
            <a:pPr indent="0" lvl="0" marL="457200" rtl="0" algn="l">
              <a:lnSpc>
                <a:spcPct val="90000"/>
              </a:lnSpc>
              <a:spcBef>
                <a:spcPts val="0"/>
              </a:spcBef>
              <a:spcAft>
                <a:spcPts val="0"/>
              </a:spcAft>
              <a:buNone/>
            </a:pPr>
            <a:r>
              <a:t/>
            </a:r>
            <a:endParaRPr sz="1800">
              <a:solidFill>
                <a:srgbClr val="233A44"/>
              </a:solidFill>
              <a:latin typeface="Ubuntu"/>
              <a:ea typeface="Ubuntu"/>
              <a:cs typeface="Ubuntu"/>
              <a:sym typeface="Ubuntu"/>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100">
                <a:solidFill>
                  <a:srgbClr val="FFFFFF"/>
                </a:solidFill>
              </a:rPr>
              <a:t>A logistical regression model used  to determine the target variable of “dropout vs graduate”, using the 32 attributes </a:t>
            </a:r>
            <a:endParaRPr/>
          </a:p>
          <a:p>
            <a:pPr indent="0" lvl="0" marL="0" marR="0" rtl="0" algn="l">
              <a:lnSpc>
                <a:spcPct val="100000"/>
              </a:lnSpc>
              <a:spcBef>
                <a:spcPts val="0"/>
              </a:spcBef>
              <a:spcAft>
                <a:spcPts val="0"/>
              </a:spcAft>
              <a:buClr>
                <a:srgbClr val="000000"/>
              </a:buClr>
              <a:buSzPts val="1100"/>
              <a:buFont typeface="Arial"/>
              <a:buNone/>
            </a:pPr>
            <a:r>
              <a:rPr lang="en-US">
                <a:solidFill>
                  <a:srgbClr val="FFFFFF"/>
                </a:solidFill>
              </a:rPr>
              <a:t>We were a achieve n overall accuracy score of 92%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7b6e6b125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7b6e6b125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7b6e6b125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7b6e6b125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Approx 2200 graduates, to 1400 dropouts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800" u="none" strike="noStrike">
                <a:solidFill>
                  <a:srgbClr val="000000"/>
                </a:solidFill>
                <a:latin typeface="Arial"/>
                <a:ea typeface="Arial"/>
                <a:cs typeface="Arial"/>
                <a:sym typeface="Arial"/>
              </a:rPr>
              <a:t>Therefore we used the </a:t>
            </a:r>
            <a:r>
              <a:rPr b="0" i="0" lang="en-US" sz="1800" u="none" strike="noStrike">
                <a:solidFill>
                  <a:srgbClr val="FF0000"/>
                </a:solidFill>
                <a:latin typeface="Arial"/>
                <a:ea typeface="Arial"/>
                <a:cs typeface="Arial"/>
                <a:sym typeface="Arial"/>
              </a:rPr>
              <a:t>RandomOverSampler</a:t>
            </a:r>
            <a:r>
              <a:rPr b="0" i="0" lang="en-US" sz="1800" u="none" strike="noStrike">
                <a:solidFill>
                  <a:srgbClr val="000000"/>
                </a:solidFill>
                <a:latin typeface="Arial"/>
                <a:ea typeface="Arial"/>
                <a:cs typeface="Arial"/>
                <a:sym typeface="Arial"/>
              </a:rPr>
              <a:t> Module from the Imbalanced Library to Retrain the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7b6e6b125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7b6e6b125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7b6e6b125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7b6e6b125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400"/>
              <a:t>Universities have come a long way since their early days in the medieval period. They started as centers of religious studies and have since transformed into multidisciplinary hubs that foster science, arts, and various professional studies. </a:t>
            </a:r>
            <a:endParaRPr sz="1400"/>
          </a:p>
          <a:p>
            <a:pPr indent="0" lvl="0" marL="0" marR="0" rtl="0" algn="l">
              <a:lnSpc>
                <a:spcPct val="100000"/>
              </a:lnSpc>
              <a:spcBef>
                <a:spcPts val="0"/>
              </a:spcBef>
              <a:spcAft>
                <a:spcPts val="0"/>
              </a:spcAft>
              <a:buClr>
                <a:srgbClr val="000000"/>
              </a:buClr>
              <a:buSzPts val="1100"/>
              <a:buFont typeface="Arial"/>
              <a:buNone/>
            </a:pPr>
            <a:r>
              <a:t/>
            </a:r>
            <a:endParaRPr sz="1400"/>
          </a:p>
          <a:p>
            <a:pPr indent="0" lvl="0" marL="0" marR="0" rtl="0" algn="l">
              <a:lnSpc>
                <a:spcPct val="100000"/>
              </a:lnSpc>
              <a:spcBef>
                <a:spcPts val="0"/>
              </a:spcBef>
              <a:spcAft>
                <a:spcPts val="0"/>
              </a:spcAft>
              <a:buClr>
                <a:srgbClr val="000000"/>
              </a:buClr>
              <a:buSzPts val="1100"/>
              <a:buFont typeface="Arial"/>
              <a:buNone/>
            </a:pPr>
            <a:r>
              <a:rPr lang="en-US" sz="1400"/>
              <a:t>In our globalized world, we've observed that universities grapple with ensuring student retention and success. Factors such as socio-economic background, academic performance, and personal circumstances play a pivotal role – elements that we've aimed to analyze in our dataset.</a:t>
            </a:r>
            <a:endParaRPr sz="700"/>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although that hasn’t worked, it has given us useful information which is quite intuitive, if you are struggling in semester 1 and 2. </a:t>
            </a:r>
            <a:endParaRPr/>
          </a:p>
        </p:txBody>
      </p:sp>
      <p:sp>
        <p:nvSpPr>
          <p:cNvPr id="335" name="Google Shape;33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7b6e6b125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7b6e6b125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7b6e6b125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87b6e6b125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87b6e6b12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87b6e6b12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7b6e6b12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87b6e6b12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87b6e6b125_8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87b6e6b125_8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87b6e6b125_8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87b6e6b125_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One-Hot Encoded different features. For example here we hot encoded the nationality of the students. The sample was quite </a:t>
            </a:r>
            <a:r>
              <a:rPr lang="en-US"/>
              <a:t>small, but you can see that there is an association with the accuracy of the model if you are from poorer countries eg Santomena (Sao Tome and Principe a former Portugese colony in the Caribeean), Brazil, Moldova and Columbia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chemeClr val="dk1"/>
                </a:solidFill>
              </a:rPr>
              <a:t>e.g agronomy, design, education, nursing, journalism, management, social service, and technologies</a:t>
            </a:r>
            <a:endParaRPr b="1">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b="1" lang="en-US">
                <a:solidFill>
                  <a:schemeClr val="dk1"/>
                </a:solidFill>
              </a:rPr>
              <a:t>our dataset sources Kaggle and used csv file.</a:t>
            </a:r>
            <a:endParaRPr b="1">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500">
                <a:solidFill>
                  <a:srgbClr val="AF7B51"/>
                </a:solidFill>
                <a:latin typeface="Calibri"/>
                <a:ea typeface="Calibri"/>
                <a:cs typeface="Calibri"/>
                <a:sym typeface="Calibri"/>
              </a:rPr>
              <a:t>The data has been compiled from data held by the Portugese equivalent of UCAS:</a:t>
            </a:r>
            <a:endParaRPr sz="1500">
              <a:solidFill>
                <a:srgbClr val="AF7B51"/>
              </a:solidFill>
              <a:latin typeface="Calibri"/>
              <a:ea typeface="Calibri"/>
              <a:cs typeface="Calibri"/>
              <a:sym typeface="Calibri"/>
            </a:endParaRPr>
          </a:p>
          <a:p>
            <a:pPr indent="0" lvl="0" marL="0" rtl="0" algn="l">
              <a:lnSpc>
                <a:spcPct val="90000"/>
              </a:lnSpc>
              <a:spcBef>
                <a:spcPts val="0"/>
              </a:spcBef>
              <a:spcAft>
                <a:spcPts val="0"/>
              </a:spcAft>
              <a:buClr>
                <a:schemeClr val="lt1"/>
              </a:buClr>
              <a:buSzPts val="1500"/>
              <a:buFont typeface="Calibri"/>
              <a:buNone/>
            </a:pPr>
            <a:r>
              <a:t/>
            </a:r>
            <a:endParaRPr sz="1500">
              <a:solidFill>
                <a:srgbClr val="AF7B5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87b6e6b12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87b6e6b12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we created an accurate supervised learning model by modifying a number of status.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7b6e6b12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87b6e6b12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comprehend our dataset and explore potential insights, we began by creating tables and importing our data into an SQL database. I then executed a query to calculate the average performance metrics based on outcomes and gender.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"DROPOUTS," we observed an average grade of 7.32 in the 1st semester and 5.66 in the 2nd semester. In contrast, "GRADUATES," our accomplished students, attained an average grade of 12.56 in the 1st semester and an admirable 12.66 in the 2nd semester..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What's clear from these numbers is that academic performance, especially as indicated by the semester grades, is a strong predictor of student outcomes. Those with lower grades are more likely to drop out compared to their counterparts.</a:t>
            </a:r>
            <a:endParaRPr/>
          </a:p>
        </p:txBody>
      </p:sp>
      <p:sp>
        <p:nvSpPr>
          <p:cNvPr id="176" name="Google Shape;17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7b6e6b12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then did a bit of </a:t>
            </a:r>
            <a:r>
              <a:rPr lang="en-US"/>
              <a:t>analysis</a:t>
            </a:r>
            <a:r>
              <a:rPr lang="en-US"/>
              <a:t> into the influence of gender on academic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we noticed is that</a:t>
            </a:r>
            <a:r>
              <a:rPr lang="en-US"/>
              <a:t> females' grades decreased from 8.11 to 6.30 for dropouts and increased slightly from 12.85 to 12.93 for graduates, while males' grades dropped from 6.15 to 4.72 for dropouts and rose from 12.04 to 12.17 for graduates between the 1st and 2nd semesters.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data suggests that across all outcomes, females tend to have higher grades than males. This indicates that gender might have a significant role in academic performance and outcomes.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t</a:t>
            </a:r>
            <a:r>
              <a:rPr lang="en-US">
                <a:solidFill>
                  <a:schemeClr val="dk1"/>
                </a:solidFill>
              </a:rPr>
              <a:t>o conclude, based on our findings, we recommend we should consider proactive measures for students with grades below a certain threshold, offering them additional academic support. to gain more insights into this data im passing it over to my colleague who has explored applying machine learning models which will help in better predicting student outcomes.</a:t>
            </a:r>
            <a:endParaRPr/>
          </a:p>
        </p:txBody>
      </p:sp>
      <p:sp>
        <p:nvSpPr>
          <p:cNvPr id="184" name="Google Shape;184;g287b6e6b12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To clean and processed the data : </a:t>
            </a:r>
            <a:endParaRPr>
              <a:solidFill>
                <a:schemeClr val="dk1"/>
              </a:solidFill>
            </a:endParaRPr>
          </a:p>
          <a:p>
            <a:pPr indent="0" lvl="0" marL="0" rtl="0" algn="l">
              <a:spcBef>
                <a:spcPts val="0"/>
              </a:spcBef>
              <a:spcAft>
                <a:spcPts val="0"/>
              </a:spcAft>
              <a:buSzPts val="1100"/>
              <a:buNone/>
            </a:pPr>
            <a:r>
              <a:rPr lang="en-US">
                <a:solidFill>
                  <a:srgbClr val="AF7B51"/>
                </a:solidFill>
                <a:latin typeface="Calibri"/>
                <a:ea typeface="Calibri"/>
                <a:cs typeface="Calibri"/>
                <a:sym typeface="Calibri"/>
              </a:rPr>
              <a:t>REMOVED THE ENROLLED ROWS (APPROXIMATELY 700 ROWS)</a:t>
            </a:r>
            <a:endParaRPr sz="1400">
              <a:solidFill>
                <a:schemeClr val="dk1"/>
              </a:solidFill>
            </a:endParaRPr>
          </a:p>
          <a:p>
            <a:pPr indent="0" lvl="0" marL="0" rtl="0" algn="l">
              <a:spcBef>
                <a:spcPts val="0"/>
              </a:spcBef>
              <a:spcAft>
                <a:spcPts val="0"/>
              </a:spcAft>
              <a:buSzPts val="1100"/>
              <a:buNone/>
            </a:pPr>
            <a:r>
              <a:rPr lang="en-US">
                <a:solidFill>
                  <a:srgbClr val="AF7B51"/>
                </a:solidFill>
                <a:latin typeface="Calibri"/>
                <a:ea typeface="Calibri"/>
                <a:cs typeface="Calibri"/>
                <a:sym typeface="Calibri"/>
              </a:rPr>
              <a:t>REMOVED THE APPLICATION MODE AND ORDER. THIS INFORMATION WAS ADMINISTRATIVE AND COULD POTENTIALLY CONFUSE OUR MODELLING ANALYSIS. </a:t>
            </a:r>
            <a:endParaRPr>
              <a:solidFill>
                <a:srgbClr val="AF7B51"/>
              </a:solidFill>
              <a:latin typeface="Calibri"/>
              <a:ea typeface="Calibri"/>
              <a:cs typeface="Calibri"/>
              <a:sym typeface="Calibri"/>
            </a:endParaRPr>
          </a:p>
          <a:p>
            <a:pPr indent="0" lvl="0" marL="0" rtl="0" algn="l">
              <a:spcBef>
                <a:spcPts val="0"/>
              </a:spcBef>
              <a:spcAft>
                <a:spcPts val="0"/>
              </a:spcAft>
              <a:buSzPts val="1100"/>
              <a:buNone/>
            </a:pPr>
            <a:r>
              <a:rPr lang="en-US">
                <a:solidFill>
                  <a:srgbClr val="AF7B51"/>
                </a:solidFill>
                <a:latin typeface="Calibri"/>
                <a:ea typeface="Calibri"/>
                <a:cs typeface="Calibri"/>
                <a:sym typeface="Calibri"/>
              </a:rPr>
              <a:t>IMPORTED THE DATA INTO SQL AND USED SQL LITE VIEWER.</a:t>
            </a:r>
            <a:endParaRPr sz="1400">
              <a:solidFill>
                <a:schemeClr val="dk1"/>
              </a:solidFill>
            </a:endParaRPr>
          </a:p>
          <a:p>
            <a:pPr indent="0" lvl="0" marL="0" rtl="0" algn="l">
              <a:spcBef>
                <a:spcPts val="0"/>
              </a:spcBef>
              <a:spcAft>
                <a:spcPts val="0"/>
              </a:spcAft>
              <a:buSzPts val="1100"/>
              <a:buNone/>
            </a:pPr>
            <a:r>
              <a:rPr lang="en-US">
                <a:solidFill>
                  <a:schemeClr val="dk1"/>
                </a:solidFill>
              </a:rPr>
              <a:t>Changed the categorical target data labels of graduate vs dropout into binary 0 vs 1 in order to for our model to work. </a:t>
            </a:r>
            <a:endParaRPr>
              <a:solidFill>
                <a:schemeClr val="dk1"/>
              </a:solidFill>
            </a:endParaRPr>
          </a:p>
          <a:p>
            <a:pPr indent="0" lvl="0" marL="0" rtl="0" algn="l">
              <a:lnSpc>
                <a:spcPct val="90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7b6e6b12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7b6e6b12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666666"/>
                </a:solidFill>
              </a:rPr>
              <a:t>In order to use the data in </a:t>
            </a:r>
            <a:r>
              <a:rPr lang="en-US" sz="1200">
                <a:solidFill>
                  <a:srgbClr val="666666"/>
                </a:solidFill>
              </a:rPr>
              <a:t>tableau</a:t>
            </a:r>
            <a:r>
              <a:rPr lang="en-US" sz="1200">
                <a:solidFill>
                  <a:srgbClr val="666666"/>
                </a:solidFill>
              </a:rPr>
              <a:t> visualisations the the numerical data needed to be converted to the categorical data they represented. </a:t>
            </a:r>
            <a:endParaRPr sz="1200">
              <a:solidFill>
                <a:srgbClr val="666666"/>
              </a:solidFill>
            </a:endParaRPr>
          </a:p>
          <a:p>
            <a:pPr indent="0" lvl="0" marL="0" rtl="0" algn="l">
              <a:lnSpc>
                <a:spcPct val="115000"/>
              </a:lnSpc>
              <a:spcBef>
                <a:spcPts val="0"/>
              </a:spcBef>
              <a:spcAft>
                <a:spcPts val="0"/>
              </a:spcAft>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666666"/>
                </a:solidFill>
              </a:rPr>
              <a:t>Comparing age of enrollment vs graduation status; In all the age groups graduate numbers are higher than the dropout numbers or </a:t>
            </a:r>
            <a:r>
              <a:rPr lang="en-US" sz="1200">
                <a:solidFill>
                  <a:srgbClr val="666666"/>
                </a:solidFill>
              </a:rPr>
              <a:t>at least</a:t>
            </a:r>
            <a:r>
              <a:rPr lang="en-US" sz="1200">
                <a:solidFill>
                  <a:srgbClr val="666666"/>
                </a:solidFill>
              </a:rPr>
              <a:t> equal.</a:t>
            </a:r>
            <a:endParaRPr sz="1200">
              <a:solidFill>
                <a:srgbClr val="666666"/>
              </a:solidFill>
            </a:endParaRPr>
          </a:p>
          <a:p>
            <a:pPr indent="0" lvl="0" marL="0" rtl="0" algn="l">
              <a:lnSpc>
                <a:spcPct val="115000"/>
              </a:lnSpc>
              <a:spcBef>
                <a:spcPts val="0"/>
              </a:spcBef>
              <a:spcAft>
                <a:spcPts val="0"/>
              </a:spcAft>
              <a:buNone/>
            </a:pPr>
            <a:r>
              <a:rPr lang="en-US" sz="1200">
                <a:solidFill>
                  <a:srgbClr val="666666"/>
                </a:solidFill>
              </a:rPr>
              <a:t>There is a large </a:t>
            </a:r>
            <a:r>
              <a:rPr lang="en-US" sz="1200">
                <a:solidFill>
                  <a:srgbClr val="666666"/>
                </a:solidFill>
              </a:rPr>
              <a:t>proportion</a:t>
            </a:r>
            <a:r>
              <a:rPr lang="en-US" sz="1200">
                <a:solidFill>
                  <a:srgbClr val="666666"/>
                </a:solidFill>
              </a:rPr>
              <a:t> of students in in aged 17-21 with a graduate: dropout ratio of </a:t>
            </a:r>
            <a:r>
              <a:rPr lang="en-US" sz="1200">
                <a:solidFill>
                  <a:srgbClr val="666666"/>
                </a:solidFill>
              </a:rPr>
              <a:t>approx</a:t>
            </a:r>
            <a:r>
              <a:rPr lang="en-US" sz="1200">
                <a:solidFill>
                  <a:srgbClr val="666666"/>
                </a:solidFill>
              </a:rPr>
              <a:t> 3:1.</a:t>
            </a:r>
            <a:endParaRPr sz="1200">
              <a:solidFill>
                <a:srgbClr val="666666"/>
              </a:solidFill>
            </a:endParaRPr>
          </a:p>
          <a:p>
            <a:pPr indent="0" lvl="0" marL="0" rtl="0" algn="l">
              <a:spcBef>
                <a:spcPts val="0"/>
              </a:spcBef>
              <a:spcAft>
                <a:spcPts val="0"/>
              </a:spcAft>
              <a:buNone/>
            </a:pPr>
            <a:r>
              <a:rPr lang="en-US" sz="1300">
                <a:solidFill>
                  <a:schemeClr val="dk1"/>
                </a:solidFill>
              </a:rPr>
              <a:t>This indicates that age group might have a significant role in academic performance and outcomes.</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666666"/>
                </a:solidFill>
              </a:rPr>
              <a:t>Comparing student national status vs graduate status: For both international and non international students number of graduates is </a:t>
            </a:r>
            <a:r>
              <a:rPr lang="en-US" sz="1200">
                <a:solidFill>
                  <a:srgbClr val="666666"/>
                </a:solidFill>
              </a:rPr>
              <a:t>significantly </a:t>
            </a:r>
            <a:r>
              <a:rPr lang="en-US" sz="1200">
                <a:solidFill>
                  <a:srgbClr val="666666"/>
                </a:solidFill>
              </a:rPr>
              <a:t>higher specially that for non international </a:t>
            </a:r>
            <a:r>
              <a:rPr lang="en-US" sz="1200">
                <a:solidFill>
                  <a:srgbClr val="666666"/>
                </a:solidFill>
              </a:rPr>
              <a:t>students</a:t>
            </a:r>
            <a:r>
              <a:rPr lang="en-US" sz="1200">
                <a:solidFill>
                  <a:srgbClr val="666666"/>
                </a:solidFill>
              </a:rPr>
              <a:t>. </a:t>
            </a:r>
            <a:endParaRPr sz="1200">
              <a:solidFill>
                <a:srgbClr val="666666"/>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7b6e6b12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7b6e6b12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we break it down by the course over all across all subjects graduate numbers are significantly higher than dropout numbers, </a:t>
            </a:r>
            <a:r>
              <a:rPr lang="en-US"/>
              <a:t>apart</a:t>
            </a:r>
            <a:r>
              <a:rPr lang="en-US"/>
              <a:t> from the Biofuel production and Informatics engineering courses which a significantly high number of dropouts compared to graduates.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7b6e6b125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7b6e6b125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a:t>
            </a:r>
            <a:r>
              <a:rPr lang="en-US">
                <a:solidFill>
                  <a:schemeClr val="dk1"/>
                </a:solidFill>
              </a:rPr>
              <a:t>he data suggests gender may have a significant effect on academic performance as females tend to have a higher grades than males and the majority of graduates were female vs male with a 3:1 ratio This indicates that gender might have a significant role in academic performance and outcomes.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3"/>
          <p:cNvSpPr txBox="1"/>
          <p:nvPr>
            <p:ph idx="1" type="body"/>
          </p:nvPr>
        </p:nvSpPr>
        <p:spPr>
          <a:xfrm>
            <a:off x="628650" y="1369218"/>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lt1"/>
              </a:buClr>
              <a:buSzPts val="1800"/>
              <a:buChar char="●"/>
              <a:defRPr/>
            </a:lvl1pPr>
            <a:lvl2pPr indent="-342900" lvl="1" marL="914400" rtl="0" algn="l">
              <a:lnSpc>
                <a:spcPct val="90000"/>
              </a:lnSpc>
              <a:spcBef>
                <a:spcPts val="1200"/>
              </a:spcBef>
              <a:spcAft>
                <a:spcPts val="0"/>
              </a:spcAft>
              <a:buClr>
                <a:schemeClr val="lt1"/>
              </a:buClr>
              <a:buSzPts val="1800"/>
              <a:buChar char="○"/>
              <a:defRPr/>
            </a:lvl2pPr>
            <a:lvl3pPr indent="-342900" lvl="2" marL="1371600" rtl="0" algn="l">
              <a:lnSpc>
                <a:spcPct val="90000"/>
              </a:lnSpc>
              <a:spcBef>
                <a:spcPts val="1200"/>
              </a:spcBef>
              <a:spcAft>
                <a:spcPts val="0"/>
              </a:spcAft>
              <a:buClr>
                <a:schemeClr val="lt1"/>
              </a:buClr>
              <a:buSzPts val="1800"/>
              <a:buChar char="■"/>
              <a:defRPr/>
            </a:lvl3pPr>
            <a:lvl4pPr indent="-342900" lvl="3" marL="1828800" rtl="0" algn="l">
              <a:lnSpc>
                <a:spcPct val="90000"/>
              </a:lnSpc>
              <a:spcBef>
                <a:spcPts val="1200"/>
              </a:spcBef>
              <a:spcAft>
                <a:spcPts val="0"/>
              </a:spcAft>
              <a:buClr>
                <a:schemeClr val="lt1"/>
              </a:buClr>
              <a:buSzPts val="1800"/>
              <a:buChar char="●"/>
              <a:defRPr/>
            </a:lvl4pPr>
            <a:lvl5pPr indent="-342900" lvl="4" marL="2286000" rtl="0" algn="l">
              <a:lnSpc>
                <a:spcPct val="90000"/>
              </a:lnSpc>
              <a:spcBef>
                <a:spcPts val="1200"/>
              </a:spcBef>
              <a:spcAft>
                <a:spcPts val="0"/>
              </a:spcAft>
              <a:buClr>
                <a:schemeClr val="lt1"/>
              </a:buClr>
              <a:buSzPts val="1800"/>
              <a:buChar char="○"/>
              <a:defRPr/>
            </a:lvl5pPr>
            <a:lvl6pPr indent="-342900" lvl="5" marL="2743200" rtl="0" algn="l">
              <a:lnSpc>
                <a:spcPct val="90000"/>
              </a:lnSpc>
              <a:spcBef>
                <a:spcPts val="1200"/>
              </a:spcBef>
              <a:spcAft>
                <a:spcPts val="0"/>
              </a:spcAft>
              <a:buClr>
                <a:schemeClr val="lt1"/>
              </a:buClr>
              <a:buSzPts val="1800"/>
              <a:buChar char="■"/>
              <a:defRPr/>
            </a:lvl6pPr>
            <a:lvl7pPr indent="-342900" lvl="6" marL="3200400" rtl="0" algn="l">
              <a:lnSpc>
                <a:spcPct val="90000"/>
              </a:lnSpc>
              <a:spcBef>
                <a:spcPts val="1200"/>
              </a:spcBef>
              <a:spcAft>
                <a:spcPts val="0"/>
              </a:spcAft>
              <a:buClr>
                <a:schemeClr val="lt1"/>
              </a:buClr>
              <a:buSzPts val="1800"/>
              <a:buChar char="●"/>
              <a:defRPr/>
            </a:lvl7pPr>
            <a:lvl8pPr indent="-342900" lvl="7" marL="3657600" rtl="0" algn="l">
              <a:lnSpc>
                <a:spcPct val="90000"/>
              </a:lnSpc>
              <a:spcBef>
                <a:spcPts val="1200"/>
              </a:spcBef>
              <a:spcAft>
                <a:spcPts val="0"/>
              </a:spcAft>
              <a:buClr>
                <a:schemeClr val="lt1"/>
              </a:buClr>
              <a:buSzPts val="1800"/>
              <a:buChar char="○"/>
              <a:defRPr/>
            </a:lvl8pPr>
            <a:lvl9pPr indent="-342900" lvl="8" marL="4114800" rtl="0" algn="l">
              <a:lnSpc>
                <a:spcPct val="90000"/>
              </a:lnSpc>
              <a:spcBef>
                <a:spcPts val="1200"/>
              </a:spcBef>
              <a:spcAft>
                <a:spcPts val="1200"/>
              </a:spcAft>
              <a:buClr>
                <a:schemeClr val="lt1"/>
              </a:buClr>
              <a:buSzPts val="1800"/>
              <a:buChar char="■"/>
              <a:defRPr/>
            </a:lvl9pPr>
          </a:lstStyle>
          <a:p/>
        </p:txBody>
      </p:sp>
      <p:sp>
        <p:nvSpPr>
          <p:cNvPr id="127" name="Google Shape;127;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spcAft>
                <a:spcPts val="0"/>
              </a:spcAft>
              <a:buClr>
                <a:schemeClr val="lt1"/>
              </a:buClr>
              <a:buSzPts val="900"/>
              <a:buFont typeface="Calibri"/>
              <a:buNone/>
              <a:defRPr/>
            </a:lvl1pPr>
            <a:lvl2pPr indent="0" lvl="1" marL="0" rtl="0" algn="r">
              <a:spcBef>
                <a:spcPts val="0"/>
              </a:spcBef>
              <a:spcAft>
                <a:spcPts val="0"/>
              </a:spcAft>
              <a:buClr>
                <a:schemeClr val="lt1"/>
              </a:buClr>
              <a:buSzPts val="900"/>
              <a:buFont typeface="Calibri"/>
              <a:buNone/>
              <a:defRPr/>
            </a:lvl2pPr>
            <a:lvl3pPr indent="0" lvl="2" marL="0" rtl="0" algn="r">
              <a:spcBef>
                <a:spcPts val="0"/>
              </a:spcBef>
              <a:spcAft>
                <a:spcPts val="0"/>
              </a:spcAft>
              <a:buClr>
                <a:schemeClr val="lt1"/>
              </a:buClr>
              <a:buSzPts val="900"/>
              <a:buFont typeface="Calibri"/>
              <a:buNone/>
              <a:defRPr/>
            </a:lvl3pPr>
            <a:lvl4pPr indent="0" lvl="3" marL="0" rtl="0" algn="r">
              <a:spcBef>
                <a:spcPts val="0"/>
              </a:spcBef>
              <a:spcAft>
                <a:spcPts val="0"/>
              </a:spcAft>
              <a:buClr>
                <a:schemeClr val="lt1"/>
              </a:buClr>
              <a:buSzPts val="900"/>
              <a:buFont typeface="Calibri"/>
              <a:buNone/>
              <a:defRPr/>
            </a:lvl4pPr>
            <a:lvl5pPr indent="0" lvl="4" marL="0" rtl="0" algn="r">
              <a:spcBef>
                <a:spcPts val="0"/>
              </a:spcBef>
              <a:spcAft>
                <a:spcPts val="0"/>
              </a:spcAft>
              <a:buClr>
                <a:schemeClr val="lt1"/>
              </a:buClr>
              <a:buSzPts val="900"/>
              <a:buFont typeface="Calibri"/>
              <a:buNone/>
              <a:defRPr/>
            </a:lvl5pPr>
            <a:lvl6pPr indent="0" lvl="5" marL="0" rtl="0" algn="r">
              <a:spcBef>
                <a:spcPts val="0"/>
              </a:spcBef>
              <a:spcAft>
                <a:spcPts val="0"/>
              </a:spcAft>
              <a:buClr>
                <a:schemeClr val="lt1"/>
              </a:buClr>
              <a:buSzPts val="900"/>
              <a:buFont typeface="Calibri"/>
              <a:buNone/>
              <a:defRPr/>
            </a:lvl6pPr>
            <a:lvl7pPr indent="0" lvl="6" marL="0" rtl="0" algn="r">
              <a:spcBef>
                <a:spcPts val="0"/>
              </a:spcBef>
              <a:spcAft>
                <a:spcPts val="0"/>
              </a:spcAft>
              <a:buClr>
                <a:schemeClr val="lt1"/>
              </a:buClr>
              <a:buSzPts val="900"/>
              <a:buFont typeface="Calibri"/>
              <a:buNone/>
              <a:defRPr/>
            </a:lvl7pPr>
            <a:lvl8pPr indent="0" lvl="7" marL="0" rtl="0" algn="r">
              <a:spcBef>
                <a:spcPts val="0"/>
              </a:spcBef>
              <a:spcAft>
                <a:spcPts val="0"/>
              </a:spcAft>
              <a:buClr>
                <a:schemeClr val="lt1"/>
              </a:buClr>
              <a:buSzPts val="900"/>
              <a:buFont typeface="Calibri"/>
              <a:buNone/>
              <a:defRPr/>
            </a:lvl8pPr>
            <a:lvl9pPr indent="0" lvl="8" marL="0" rtl="0" algn="r">
              <a:spcBef>
                <a:spcPts val="0"/>
              </a:spcBef>
              <a:spcAft>
                <a:spcPts val="0"/>
              </a:spcAft>
              <a:buClr>
                <a:schemeClr val="lt1"/>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4"/>
          <p:cNvSpPr/>
          <p:nvPr/>
        </p:nvSpPr>
        <p:spPr>
          <a:xfrm>
            <a:off x="2286" y="0"/>
            <a:ext cx="9141714"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p:nvPr/>
        </p:nvSpPr>
        <p:spPr>
          <a:xfrm>
            <a:off x="0" y="0"/>
            <a:ext cx="9141714" cy="5143500"/>
          </a:xfrm>
          <a:prstGeom prst="rect">
            <a:avLst/>
          </a:prstGeom>
          <a:solidFill>
            <a:schemeClr val="dk1">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36" name="Google Shape;136;p14"/>
          <p:cNvGrpSpPr/>
          <p:nvPr/>
        </p:nvGrpSpPr>
        <p:grpSpPr>
          <a:xfrm>
            <a:off x="0" y="1556565"/>
            <a:ext cx="9297047" cy="3330482"/>
            <a:chOff x="1" y="2075420"/>
            <a:chExt cx="12396066" cy="4440643"/>
          </a:xfrm>
        </p:grpSpPr>
        <p:sp>
          <p:nvSpPr>
            <p:cNvPr id="137" name="Google Shape;137;p14"/>
            <p:cNvSpPr/>
            <p:nvPr/>
          </p:nvSpPr>
          <p:spPr>
            <a:xfrm rot="4500000">
              <a:off x="7942191" y="2507571"/>
              <a:ext cx="3563871" cy="3563871"/>
            </a:xfrm>
            <a:prstGeom prst="ellipse">
              <a:avLst/>
            </a:prstGeom>
            <a:noFill/>
            <a:ln cap="flat" cmpd="sng" w="31750">
              <a:solidFill>
                <a:srgbClr val="8296B0">
                  <a:alpha val="9803"/>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4"/>
            <p:cNvSpPr/>
            <p:nvPr/>
          </p:nvSpPr>
          <p:spPr>
            <a:xfrm rot="-5400000">
              <a:off x="10435065" y="4048931"/>
              <a:ext cx="1381607" cy="1381607"/>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4"/>
            <p:cNvSpPr/>
            <p:nvPr/>
          </p:nvSpPr>
          <p:spPr>
            <a:xfrm rot="-5400000">
              <a:off x="1" y="2075420"/>
              <a:ext cx="3144364" cy="3144364"/>
            </a:xfrm>
            <a:prstGeom prst="ellipse">
              <a:avLst/>
            </a:prstGeom>
            <a:gradFill>
              <a:gsLst>
                <a:gs pos="0">
                  <a:srgbClr val="323F4F">
                    <a:alpha val="20000"/>
                  </a:srgbClr>
                </a:gs>
                <a:gs pos="100000">
                  <a:srgbClr val="222A35">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14"/>
            <p:cNvSpPr/>
            <p:nvPr/>
          </p:nvSpPr>
          <p:spPr>
            <a:xfrm rot="-9000000">
              <a:off x="10150845" y="4270841"/>
              <a:ext cx="1897885" cy="1897885"/>
            </a:xfrm>
            <a:prstGeom prst="ellipse">
              <a:avLst/>
            </a:prstGeom>
            <a:gradFill>
              <a:gsLst>
                <a:gs pos="0">
                  <a:srgbClr val="323F4F">
                    <a:alpha val="9803"/>
                  </a:srgbClr>
                </a:gs>
                <a:gs pos="100000">
                  <a:srgbClr val="323F4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4"/>
            <p:cNvSpPr/>
            <p:nvPr/>
          </p:nvSpPr>
          <p:spPr>
            <a:xfrm rot="4500000">
              <a:off x="2046780" y="3040492"/>
              <a:ext cx="2579322" cy="2579322"/>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4"/>
            <p:cNvSpPr/>
            <p:nvPr/>
          </p:nvSpPr>
          <p:spPr>
            <a:xfrm rot="4500000">
              <a:off x="2224640" y="3193975"/>
              <a:ext cx="2243193" cy="2243193"/>
            </a:xfrm>
            <a:prstGeom prst="ellipse">
              <a:avLst/>
            </a:prstGeom>
            <a:noFill/>
            <a:ln cap="flat" cmpd="sng" w="31750">
              <a:solidFill>
                <a:srgbClr val="8296B0">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3" name="Google Shape;143;p14"/>
          <p:cNvSpPr/>
          <p:nvPr/>
        </p:nvSpPr>
        <p:spPr>
          <a:xfrm rot="-5400000">
            <a:off x="7828610" y="781954"/>
            <a:ext cx="2097346" cy="533439"/>
          </a:xfrm>
          <a:prstGeom prst="rect">
            <a:avLst/>
          </a:prstGeom>
          <a:gradFill>
            <a:gsLst>
              <a:gs pos="0">
                <a:srgbClr val="ACB8CA">
                  <a:alpha val="0"/>
                </a:srgbClr>
              </a:gs>
              <a:gs pos="100000">
                <a:srgbClr val="323F4F">
                  <a:alpha val="9803"/>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14"/>
          <p:cNvSpPr/>
          <p:nvPr/>
        </p:nvSpPr>
        <p:spPr>
          <a:xfrm rot="10800000">
            <a:off x="0" y="4605588"/>
            <a:ext cx="4571997" cy="533439"/>
          </a:xfrm>
          <a:prstGeom prst="rect">
            <a:avLst/>
          </a:prstGeom>
          <a:gradFill>
            <a:gsLst>
              <a:gs pos="0">
                <a:srgbClr val="222A35">
                  <a:alpha val="9803"/>
                </a:srgbClr>
              </a:gs>
              <a:gs pos="10000">
                <a:srgbClr val="222A35">
                  <a:alpha val="9803"/>
                </a:srgbClr>
              </a:gs>
              <a:gs pos="100000">
                <a:srgbClr val="8296B0">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45" name="Google Shape;145;p14"/>
          <p:cNvGrpSpPr/>
          <p:nvPr/>
        </p:nvGrpSpPr>
        <p:grpSpPr>
          <a:xfrm rot="5400000">
            <a:off x="-485051" y="4386794"/>
            <a:ext cx="964406" cy="549007"/>
            <a:chOff x="7029447" y="3514725"/>
            <a:chExt cx="1285875" cy="549007"/>
          </a:xfrm>
        </p:grpSpPr>
        <p:cxnSp>
          <p:nvCxnSpPr>
            <p:cNvPr id="146" name="Google Shape;146;p14"/>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47" name="Google Shape;147;p14"/>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48" name="Google Shape;148;p14"/>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49" name="Google Shape;149;p14"/>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pic>
        <p:nvPicPr>
          <p:cNvPr descr="Graduates Throwing Hats" id="150" name="Google Shape;150;p14"/>
          <p:cNvPicPr preferRelativeResize="0"/>
          <p:nvPr/>
        </p:nvPicPr>
        <p:blipFill rotWithShape="1">
          <a:blip r:embed="rId3">
            <a:alphaModFix amt="25000"/>
          </a:blip>
          <a:srcRect b="285" l="0" r="1" t="0"/>
          <a:stretch/>
        </p:blipFill>
        <p:spPr>
          <a:xfrm>
            <a:off x="575580" y="22161"/>
            <a:ext cx="8041304" cy="4510384"/>
          </a:xfrm>
          <a:prstGeom prst="rect">
            <a:avLst/>
          </a:prstGeom>
          <a:noFill/>
          <a:ln>
            <a:noFill/>
          </a:ln>
        </p:spPr>
      </p:pic>
      <p:sp>
        <p:nvSpPr>
          <p:cNvPr id="151" name="Google Shape;151;p14"/>
          <p:cNvSpPr txBox="1"/>
          <p:nvPr>
            <p:ph type="ctrTitle"/>
          </p:nvPr>
        </p:nvSpPr>
        <p:spPr>
          <a:xfrm>
            <a:off x="1827650" y="257750"/>
            <a:ext cx="5486400" cy="1680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55A11"/>
              </a:buClr>
              <a:buSzPts val="3600"/>
              <a:buFont typeface="Calibri"/>
              <a:buNone/>
            </a:pPr>
            <a:r>
              <a:rPr b="1" lang="en-US" sz="4300">
                <a:solidFill>
                  <a:srgbClr val="C55A11"/>
                </a:solidFill>
                <a:latin typeface="Calibri"/>
                <a:ea typeface="Calibri"/>
                <a:cs typeface="Calibri"/>
                <a:sym typeface="Calibri"/>
              </a:rPr>
              <a:t>Predictive Modelling of University Dropouts</a:t>
            </a:r>
            <a:endParaRPr b="1" sz="4500"/>
          </a:p>
        </p:txBody>
      </p:sp>
      <p:grpSp>
        <p:nvGrpSpPr>
          <p:cNvPr id="152" name="Google Shape;152;p14"/>
          <p:cNvGrpSpPr/>
          <p:nvPr/>
        </p:nvGrpSpPr>
        <p:grpSpPr>
          <a:xfrm>
            <a:off x="8444654" y="1116866"/>
            <a:ext cx="411480" cy="549007"/>
            <a:chOff x="7029447" y="3514725"/>
            <a:chExt cx="1285875" cy="549007"/>
          </a:xfrm>
        </p:grpSpPr>
        <p:cxnSp>
          <p:nvCxnSpPr>
            <p:cNvPr id="153" name="Google Shape;153;p14"/>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4" name="Google Shape;154;p14"/>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5" name="Google Shape;155;p14"/>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6" name="Google Shape;156;p14"/>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157" name="Google Shape;157;p14"/>
          <p:cNvSpPr txBox="1"/>
          <p:nvPr>
            <p:ph idx="1" type="subTitle"/>
          </p:nvPr>
        </p:nvSpPr>
        <p:spPr>
          <a:xfrm>
            <a:off x="1650231" y="2352914"/>
            <a:ext cx="5486400" cy="1737900"/>
          </a:xfrm>
          <a:prstGeom prst="rect">
            <a:avLst/>
          </a:prstGeom>
          <a:noFill/>
          <a:ln>
            <a:noFill/>
          </a:ln>
        </p:spPr>
        <p:txBody>
          <a:bodyPr anchorCtr="0" anchor="t" bIns="45700" lIns="91425" spcFirstLastPara="1" rIns="91425" wrap="square" tIns="45700">
            <a:normAutofit/>
          </a:bodyPr>
          <a:lstStyle/>
          <a:p>
            <a:pPr indent="0" lvl="0" marL="457200" rtl="0" algn="ctr">
              <a:lnSpc>
                <a:spcPct val="90000"/>
              </a:lnSpc>
              <a:spcBef>
                <a:spcPts val="0"/>
              </a:spcBef>
              <a:spcAft>
                <a:spcPts val="0"/>
              </a:spcAft>
              <a:buNone/>
            </a:pPr>
            <a:r>
              <a:rPr b="1" lang="en-US" sz="2200">
                <a:solidFill>
                  <a:srgbClr val="000000"/>
                </a:solidFill>
              </a:rPr>
              <a:t>Team 2 – The Cabbages</a:t>
            </a:r>
            <a:endParaRPr b="1" sz="2400">
              <a:solidFill>
                <a:srgbClr val="000000"/>
              </a:solidFill>
            </a:endParaRPr>
          </a:p>
          <a:p>
            <a:pPr indent="0" lvl="0" marL="457200" rtl="0" algn="ctr">
              <a:lnSpc>
                <a:spcPct val="90000"/>
              </a:lnSpc>
              <a:spcBef>
                <a:spcPts val="750"/>
              </a:spcBef>
              <a:spcAft>
                <a:spcPts val="0"/>
              </a:spcAft>
              <a:buNone/>
            </a:pPr>
            <a:r>
              <a:rPr b="1" lang="en-US" sz="2200">
                <a:solidFill>
                  <a:srgbClr val="000000"/>
                </a:solidFill>
              </a:rPr>
              <a:t>Project 4 Data Visualisation Bootcamp</a:t>
            </a:r>
            <a:endParaRPr b="1" sz="2400">
              <a:solidFill>
                <a:srgbClr val="000000"/>
              </a:solidFill>
            </a:endParaRPr>
          </a:p>
          <a:p>
            <a:pPr indent="0" lvl="0" marL="457200" rtl="0" algn="ctr">
              <a:lnSpc>
                <a:spcPct val="90000"/>
              </a:lnSpc>
              <a:spcBef>
                <a:spcPts val="750"/>
              </a:spcBef>
              <a:spcAft>
                <a:spcPts val="0"/>
              </a:spcAft>
              <a:buNone/>
            </a:pPr>
            <a:r>
              <a:rPr b="1" lang="en-US" sz="2200">
                <a:solidFill>
                  <a:srgbClr val="000000"/>
                </a:solidFill>
              </a:rPr>
              <a:t>Yasar, Tooba, Musab, Ifa &amp; Zeeshan</a:t>
            </a:r>
            <a:endParaRPr b="1" sz="2400">
              <a:solidFill>
                <a:srgbClr val="000000"/>
              </a:solidFill>
            </a:endParaRPr>
          </a:p>
          <a:p>
            <a:pPr indent="88900" lvl="0" marL="0" rtl="0" algn="ctr">
              <a:lnSpc>
                <a:spcPct val="90000"/>
              </a:lnSpc>
              <a:spcBef>
                <a:spcPts val="750"/>
              </a:spcBef>
              <a:spcAft>
                <a:spcPts val="0"/>
              </a:spcAft>
              <a:buClr>
                <a:schemeClr val="dk1"/>
              </a:buClr>
              <a:buSzPts val="1400"/>
              <a:buFont typeface="Arial"/>
              <a:buNone/>
            </a:pPr>
            <a:r>
              <a:t/>
            </a:r>
            <a:endParaRPr b="1" sz="22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69696"/>
            </a:gs>
          </a:gsLst>
          <a:lin ang="5040000" scaled="0"/>
        </a:gradFill>
      </p:bgPr>
    </p:bg>
    <p:spTree>
      <p:nvGrpSpPr>
        <p:cNvPr id="229" name="Shape 229"/>
        <p:cNvGrpSpPr/>
        <p:nvPr/>
      </p:nvGrpSpPr>
      <p:grpSpPr>
        <a:xfrm>
          <a:off x="0" y="0"/>
          <a:ext cx="0" cy="0"/>
          <a:chOff x="0" y="0"/>
          <a:chExt cx="0" cy="0"/>
        </a:xfrm>
      </p:grpSpPr>
      <p:sp>
        <p:nvSpPr>
          <p:cNvPr id="230" name="Google Shape;230;p23"/>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600"/>
              <a:t>Machine Learning</a:t>
            </a:r>
            <a:endParaRPr/>
          </a:p>
        </p:txBody>
      </p:sp>
      <p:grpSp>
        <p:nvGrpSpPr>
          <p:cNvPr id="231" name="Google Shape;231;p23"/>
          <p:cNvGrpSpPr/>
          <p:nvPr/>
        </p:nvGrpSpPr>
        <p:grpSpPr>
          <a:xfrm>
            <a:off x="856058" y="1860446"/>
            <a:ext cx="7429499" cy="2091600"/>
            <a:chOff x="0" y="29868"/>
            <a:chExt cx="7429499" cy="2091600"/>
          </a:xfrm>
        </p:grpSpPr>
        <p:sp>
          <p:nvSpPr>
            <p:cNvPr id="232" name="Google Shape;232;p23"/>
            <p:cNvSpPr/>
            <p:nvPr/>
          </p:nvSpPr>
          <p:spPr>
            <a:xfrm>
              <a:off x="0" y="29868"/>
              <a:ext cx="7429499" cy="479700"/>
            </a:xfrm>
            <a:prstGeom prst="roundRect">
              <a:avLst>
                <a:gd fmla="val 16667" name="adj"/>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nvSpPr>
          <p:spPr>
            <a:xfrm>
              <a:off x="23417" y="532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latin typeface="Calibri"/>
                  <a:ea typeface="Calibri"/>
                  <a:cs typeface="Calibri"/>
                  <a:sym typeface="Calibri"/>
                </a:rPr>
                <a:t>E</a:t>
              </a:r>
              <a:r>
                <a:rPr b="0" i="0" lang="en-US" sz="2000" u="none" cap="none" strike="noStrike">
                  <a:latin typeface="Calibri"/>
                  <a:ea typeface="Calibri"/>
                  <a:cs typeface="Calibri"/>
                  <a:sym typeface="Calibri"/>
                </a:rPr>
                <a:t>xploratory data analysis </a:t>
              </a:r>
              <a:endParaRPr/>
            </a:p>
          </p:txBody>
        </p:sp>
        <p:sp>
          <p:nvSpPr>
            <p:cNvPr id="234" name="Google Shape;234;p23"/>
            <p:cNvSpPr/>
            <p:nvPr/>
          </p:nvSpPr>
          <p:spPr>
            <a:xfrm>
              <a:off x="0" y="567168"/>
              <a:ext cx="7429499" cy="479700"/>
            </a:xfrm>
            <a:prstGeom prst="roundRect">
              <a:avLst>
                <a:gd fmla="val 16667" name="adj"/>
              </a:avLst>
            </a:prstGeom>
            <a:gradFill>
              <a:gsLst>
                <a:gs pos="0">
                  <a:srgbClr val="AFAFAF"/>
                </a:gs>
                <a:gs pos="50000">
                  <a:schemeClr val="accent3"/>
                </a:gs>
                <a:gs pos="100000">
                  <a:srgbClr val="91919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txBox="1"/>
            <p:nvPr/>
          </p:nvSpPr>
          <p:spPr>
            <a:xfrm>
              <a:off x="23417" y="5905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latin typeface="Calibri"/>
                  <a:ea typeface="Calibri"/>
                  <a:cs typeface="Calibri"/>
                  <a:sym typeface="Calibri"/>
                </a:rPr>
                <a:t>Python 3.7.11</a:t>
              </a:r>
              <a:endParaRPr/>
            </a:p>
          </p:txBody>
        </p:sp>
        <p:sp>
          <p:nvSpPr>
            <p:cNvPr id="236" name="Google Shape;236;p23"/>
            <p:cNvSpPr/>
            <p:nvPr/>
          </p:nvSpPr>
          <p:spPr>
            <a:xfrm>
              <a:off x="0" y="1104468"/>
              <a:ext cx="7429499" cy="479700"/>
            </a:xfrm>
            <a:prstGeom prst="roundRect">
              <a:avLst>
                <a:gd fmla="val 16667" name="adj"/>
              </a:avLst>
            </a:prstGeom>
            <a:gradFill>
              <a:gsLst>
                <a:gs pos="0">
                  <a:srgbClr val="FFC647"/>
                </a:gs>
                <a:gs pos="50000">
                  <a:srgbClr val="FFC600"/>
                </a:gs>
                <a:gs pos="100000">
                  <a:srgbClr val="E3B4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nvSpPr>
          <p:spPr>
            <a:xfrm>
              <a:off x="23417" y="11278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latin typeface="Calibri"/>
                  <a:ea typeface="Calibri"/>
                  <a:cs typeface="Calibri"/>
                  <a:sym typeface="Calibri"/>
                </a:rPr>
                <a:t>Pandas library version 1.4.3, </a:t>
              </a:r>
              <a:endParaRPr/>
            </a:p>
          </p:txBody>
        </p:sp>
        <p:sp>
          <p:nvSpPr>
            <p:cNvPr id="238" name="Google Shape;238;p23"/>
            <p:cNvSpPr/>
            <p:nvPr/>
          </p:nvSpPr>
          <p:spPr>
            <a:xfrm>
              <a:off x="0" y="1641768"/>
              <a:ext cx="7429499" cy="479700"/>
            </a:xfrm>
            <a:prstGeom prst="roundRect">
              <a:avLst>
                <a:gd fmla="val 16667" name="adj"/>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txBox="1"/>
            <p:nvPr/>
          </p:nvSpPr>
          <p:spPr>
            <a:xfrm>
              <a:off x="23417" y="16651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latin typeface="Calibri"/>
                  <a:ea typeface="Calibri"/>
                  <a:cs typeface="Calibri"/>
                  <a:sym typeface="Calibri"/>
                </a:rPr>
                <a:t>Scikit-learn library version 1.1.1,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24"/>
          <p:cNvSpPr txBox="1"/>
          <p:nvPr>
            <p:ph type="title"/>
          </p:nvPr>
        </p:nvSpPr>
        <p:spPr>
          <a:xfrm>
            <a:off x="856047" y="463900"/>
            <a:ext cx="4498200" cy="110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sz="2400">
                <a:solidFill>
                  <a:schemeClr val="lt1"/>
                </a:solidFill>
              </a:rPr>
              <a:t>Supervised Learning Model</a:t>
            </a:r>
            <a:endParaRPr/>
          </a:p>
        </p:txBody>
      </p:sp>
      <p:sp>
        <p:nvSpPr>
          <p:cNvPr id="245" name="Google Shape;245;p24"/>
          <p:cNvSpPr txBox="1"/>
          <p:nvPr>
            <p:ph idx="1" type="body"/>
          </p:nvPr>
        </p:nvSpPr>
        <p:spPr>
          <a:xfrm>
            <a:off x="856059" y="1687115"/>
            <a:ext cx="3344465" cy="29737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75"/>
              <a:buFont typeface="Arial"/>
              <a:buChar char="•"/>
            </a:pPr>
            <a:r>
              <a:rPr lang="en-US" sz="1500">
                <a:solidFill>
                  <a:schemeClr val="lt1"/>
                </a:solidFill>
              </a:rPr>
              <a:t>L</a:t>
            </a:r>
            <a:r>
              <a:rPr lang="en-US" sz="1500">
                <a:solidFill>
                  <a:schemeClr val="lt1"/>
                </a:solidFill>
              </a:rPr>
              <a:t>ogistical regression model.</a:t>
            </a:r>
            <a:endParaRPr sz="1500">
              <a:solidFill>
                <a:schemeClr val="lt1"/>
              </a:solidFill>
            </a:endParaRPr>
          </a:p>
          <a:p>
            <a:pPr indent="0" lvl="0" marL="457200" rtl="0" algn="l">
              <a:lnSpc>
                <a:spcPct val="90000"/>
              </a:lnSpc>
              <a:spcBef>
                <a:spcPts val="0"/>
              </a:spcBef>
              <a:spcAft>
                <a:spcPts val="0"/>
              </a:spcAft>
              <a:buNone/>
            </a:pPr>
            <a:r>
              <a:t/>
            </a:r>
            <a:endParaRPr sz="1500">
              <a:solidFill>
                <a:schemeClr val="lt1"/>
              </a:solidFill>
            </a:endParaRPr>
          </a:p>
          <a:p>
            <a:pPr indent="0" lvl="0" marL="0" rtl="0" algn="l">
              <a:lnSpc>
                <a:spcPct val="90000"/>
              </a:lnSpc>
              <a:spcBef>
                <a:spcPts val="0"/>
              </a:spcBef>
              <a:spcAft>
                <a:spcPts val="0"/>
              </a:spcAft>
              <a:buClr>
                <a:schemeClr val="lt1"/>
              </a:buClr>
              <a:buSzPts val="1875"/>
              <a:buFont typeface="Arial"/>
              <a:buChar char="•"/>
            </a:pPr>
            <a:r>
              <a:rPr lang="en-US" sz="1500">
                <a:solidFill>
                  <a:schemeClr val="lt1"/>
                </a:solidFill>
              </a:rPr>
              <a:t>Target variable: “dropout vs graduate”</a:t>
            </a:r>
            <a:endParaRPr sz="1500">
              <a:solidFill>
                <a:schemeClr val="lt1"/>
              </a:solidFill>
            </a:endParaRPr>
          </a:p>
          <a:p>
            <a:pPr indent="0" lvl="0" marL="0" rtl="0" algn="l">
              <a:lnSpc>
                <a:spcPct val="90000"/>
              </a:lnSpc>
              <a:spcBef>
                <a:spcPts val="0"/>
              </a:spcBef>
              <a:spcAft>
                <a:spcPts val="0"/>
              </a:spcAft>
              <a:buClr>
                <a:schemeClr val="lt1"/>
              </a:buClr>
              <a:buSzPts val="1875"/>
              <a:buFont typeface="Arial"/>
              <a:buChar char="•"/>
            </a:pPr>
            <a:r>
              <a:rPr lang="en-US" sz="1500">
                <a:solidFill>
                  <a:schemeClr val="lt1"/>
                </a:solidFill>
              </a:rPr>
              <a:t>Using 32 attributes.</a:t>
            </a:r>
            <a:endParaRPr/>
          </a:p>
          <a:p>
            <a:pPr indent="0" lvl="0" marL="0" rtl="0" algn="l">
              <a:lnSpc>
                <a:spcPct val="90000"/>
              </a:lnSpc>
              <a:spcBef>
                <a:spcPts val="1200"/>
              </a:spcBef>
              <a:spcAft>
                <a:spcPts val="0"/>
              </a:spcAft>
              <a:buClr>
                <a:schemeClr val="lt1"/>
              </a:buClr>
              <a:buSzPts val="1875"/>
              <a:buFont typeface="Arial"/>
              <a:buChar char="•"/>
            </a:pPr>
            <a:r>
              <a:rPr lang="en-US" sz="1500">
                <a:solidFill>
                  <a:schemeClr val="lt1"/>
                </a:solidFill>
              </a:rPr>
              <a:t>I</a:t>
            </a:r>
            <a:r>
              <a:rPr lang="en-US" sz="1500">
                <a:solidFill>
                  <a:schemeClr val="lt1"/>
                </a:solidFill>
              </a:rPr>
              <a:t>nitial train/test split:  75%/25%</a:t>
            </a:r>
            <a:endParaRPr/>
          </a:p>
          <a:p>
            <a:pPr indent="0" lvl="0" marL="0" rtl="0" algn="l">
              <a:lnSpc>
                <a:spcPct val="90000"/>
              </a:lnSpc>
              <a:spcBef>
                <a:spcPts val="1200"/>
              </a:spcBef>
              <a:spcAft>
                <a:spcPts val="0"/>
              </a:spcAft>
              <a:buClr>
                <a:schemeClr val="lt1"/>
              </a:buClr>
              <a:buSzPts val="1875"/>
              <a:buFont typeface="Arial"/>
              <a:buChar char="•"/>
            </a:pPr>
            <a:r>
              <a:rPr lang="en-US" sz="1500">
                <a:solidFill>
                  <a:schemeClr val="lt1"/>
                </a:solidFill>
              </a:rPr>
              <a:t>Overall accuracy 92%</a:t>
            </a:r>
            <a:endParaRPr sz="1500">
              <a:solidFill>
                <a:schemeClr val="lt1"/>
              </a:solidFill>
            </a:endParaRPr>
          </a:p>
          <a:p>
            <a:pPr indent="23812" lvl="0" marL="0" rtl="0" algn="l">
              <a:lnSpc>
                <a:spcPct val="90000"/>
              </a:lnSpc>
              <a:spcBef>
                <a:spcPts val="1200"/>
              </a:spcBef>
              <a:spcAft>
                <a:spcPts val="0"/>
              </a:spcAft>
              <a:buClr>
                <a:schemeClr val="lt1"/>
              </a:buClr>
              <a:buSzPts val="1500"/>
              <a:buChar char="•"/>
            </a:pPr>
            <a:r>
              <a:rPr lang="en-US" sz="1500">
                <a:solidFill>
                  <a:schemeClr val="lt1"/>
                </a:solidFill>
              </a:rPr>
              <a:t>Dropout Recall 86%</a:t>
            </a:r>
            <a:endParaRPr sz="1500">
              <a:solidFill>
                <a:schemeClr val="lt1"/>
              </a:solidFill>
            </a:endParaRPr>
          </a:p>
        </p:txBody>
      </p:sp>
      <p:pic>
        <p:nvPicPr>
          <p:cNvPr descr="A number of numbers in a row&#10;&#10;Description automatically generated with medium confidence" id="246" name="Google Shape;246;p24"/>
          <p:cNvPicPr preferRelativeResize="0"/>
          <p:nvPr/>
        </p:nvPicPr>
        <p:blipFill rotWithShape="1">
          <a:blip r:embed="rId4">
            <a:alphaModFix/>
          </a:blip>
          <a:srcRect b="0" l="0" r="0" t="0"/>
          <a:stretch/>
        </p:blipFill>
        <p:spPr>
          <a:xfrm>
            <a:off x="9891825" y="3333558"/>
            <a:ext cx="4092300" cy="1426200"/>
          </a:xfrm>
          <a:prstGeom prst="round2DiagRect">
            <a:avLst>
              <a:gd fmla="val 5608" name="adj1"/>
              <a:gd fmla="val 0" name="adj2"/>
            </a:avLst>
          </a:prstGeom>
          <a:noFill/>
          <a:ln cap="sq" cmpd="sng" w="19050">
            <a:solidFill>
              <a:srgbClr val="8296B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pic>
        <p:nvPicPr>
          <p:cNvPr id="247" name="Google Shape;247;p24"/>
          <p:cNvPicPr preferRelativeResize="0"/>
          <p:nvPr/>
        </p:nvPicPr>
        <p:blipFill>
          <a:blip r:embed="rId5">
            <a:alphaModFix/>
          </a:blip>
          <a:stretch>
            <a:fillRect/>
          </a:stretch>
        </p:blipFill>
        <p:spPr>
          <a:xfrm>
            <a:off x="4200524" y="1827700"/>
            <a:ext cx="4638675" cy="1644540"/>
          </a:xfrm>
          <a:prstGeom prst="rect">
            <a:avLst/>
          </a:prstGeom>
          <a:noFill/>
          <a:ln>
            <a:noFill/>
          </a:ln>
        </p:spPr>
      </p:pic>
      <p:sp>
        <p:nvSpPr>
          <p:cNvPr id="248" name="Google Shape;248;p24"/>
          <p:cNvSpPr txBox="1"/>
          <p:nvPr/>
        </p:nvSpPr>
        <p:spPr>
          <a:xfrm>
            <a:off x="5809700" y="1449975"/>
            <a:ext cx="22779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Classification Report</a:t>
            </a:r>
            <a:endParaRPr>
              <a:latin typeface="Calibri"/>
              <a:ea typeface="Calibri"/>
              <a:cs typeface="Calibri"/>
              <a:sym typeface="Calibri"/>
            </a:endParaRPr>
          </a:p>
        </p:txBody>
      </p:sp>
      <p:sp>
        <p:nvSpPr>
          <p:cNvPr id="249" name="Google Shape;249;p24"/>
          <p:cNvSpPr/>
          <p:nvPr/>
        </p:nvSpPr>
        <p:spPr>
          <a:xfrm>
            <a:off x="6441858" y="2366292"/>
            <a:ext cx="563150" cy="212100"/>
          </a:xfrm>
          <a:custGeom>
            <a:rect b="b" l="l" r="r" t="t"/>
            <a:pathLst>
              <a:path extrusionOk="0" h="8484" w="22526">
                <a:moveTo>
                  <a:pt x="20565" y="2732"/>
                </a:moveTo>
                <a:cubicBezTo>
                  <a:pt x="15804" y="-2029"/>
                  <a:pt x="-3154" y="67"/>
                  <a:pt x="579" y="5671"/>
                </a:cubicBezTo>
                <a:cubicBezTo>
                  <a:pt x="2347" y="8326"/>
                  <a:pt x="6890" y="6660"/>
                  <a:pt x="9984" y="7434"/>
                </a:cubicBezTo>
                <a:cubicBezTo>
                  <a:pt x="14016" y="8442"/>
                  <a:pt x="21016" y="9615"/>
                  <a:pt x="22328" y="5671"/>
                </a:cubicBezTo>
                <a:cubicBezTo>
                  <a:pt x="22724" y="4481"/>
                  <a:pt x="20865" y="3618"/>
                  <a:pt x="19977" y="2732"/>
                </a:cubicBezTo>
              </a:path>
            </a:pathLst>
          </a:custGeom>
          <a:noFill/>
          <a:ln cap="flat" cmpd="sng" w="9525">
            <a:solidFill>
              <a:schemeClr val="dk2"/>
            </a:solidFill>
            <a:prstDash val="solid"/>
            <a:round/>
            <a:headEnd len="med" w="med" type="none"/>
            <a:tailEnd len="med" w="med" type="none"/>
          </a:ln>
        </p:spPr>
      </p:sp>
      <p:sp>
        <p:nvSpPr>
          <p:cNvPr id="250" name="Google Shape;250;p24"/>
          <p:cNvSpPr/>
          <p:nvPr/>
        </p:nvSpPr>
        <p:spPr>
          <a:xfrm>
            <a:off x="7285211" y="2644989"/>
            <a:ext cx="493725" cy="269700"/>
          </a:xfrm>
          <a:custGeom>
            <a:rect b="b" l="l" r="r" t="t"/>
            <a:pathLst>
              <a:path extrusionOk="0" h="10788" w="19749">
                <a:moveTo>
                  <a:pt x="19749" y="3928"/>
                </a:moveTo>
                <a:cubicBezTo>
                  <a:pt x="15073" y="1589"/>
                  <a:pt x="9538" y="-868"/>
                  <a:pt x="4466" y="401"/>
                </a:cubicBezTo>
                <a:cubicBezTo>
                  <a:pt x="1218" y="1213"/>
                  <a:pt x="-1429" y="7438"/>
                  <a:pt x="939" y="9806"/>
                </a:cubicBezTo>
                <a:cubicBezTo>
                  <a:pt x="2607" y="11474"/>
                  <a:pt x="5634" y="10394"/>
                  <a:pt x="7993" y="10394"/>
                </a:cubicBezTo>
                <a:cubicBezTo>
                  <a:pt x="11375" y="10394"/>
                  <a:pt x="15594" y="11023"/>
                  <a:pt x="17986" y="8631"/>
                </a:cubicBezTo>
                <a:cubicBezTo>
                  <a:pt x="19372" y="7245"/>
                  <a:pt x="17986" y="4712"/>
                  <a:pt x="17986" y="2752"/>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444250" y="229275"/>
            <a:ext cx="8444700" cy="6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2800">
                <a:solidFill>
                  <a:srgbClr val="000000"/>
                </a:solidFill>
                <a:latin typeface="Arial"/>
                <a:ea typeface="Arial"/>
                <a:cs typeface="Arial"/>
                <a:sym typeface="Arial"/>
              </a:rPr>
              <a:t>Models predictions vs actual</a:t>
            </a:r>
            <a:endParaRPr/>
          </a:p>
        </p:txBody>
      </p:sp>
      <p:pic>
        <p:nvPicPr>
          <p:cNvPr id="256" name="Google Shape;256;p25"/>
          <p:cNvPicPr preferRelativeResize="0"/>
          <p:nvPr/>
        </p:nvPicPr>
        <p:blipFill>
          <a:blip r:embed="rId3">
            <a:alphaModFix/>
          </a:blip>
          <a:stretch>
            <a:fillRect/>
          </a:stretch>
        </p:blipFill>
        <p:spPr>
          <a:xfrm>
            <a:off x="387700" y="924130"/>
            <a:ext cx="5245649" cy="2405901"/>
          </a:xfrm>
          <a:prstGeom prst="rect">
            <a:avLst/>
          </a:prstGeom>
          <a:noFill/>
          <a:ln>
            <a:noFill/>
          </a:ln>
        </p:spPr>
      </p:pic>
      <p:pic>
        <p:nvPicPr>
          <p:cNvPr id="257" name="Google Shape;257;p25"/>
          <p:cNvPicPr preferRelativeResize="0"/>
          <p:nvPr/>
        </p:nvPicPr>
        <p:blipFill>
          <a:blip r:embed="rId4">
            <a:alphaModFix/>
          </a:blip>
          <a:stretch>
            <a:fillRect/>
          </a:stretch>
        </p:blipFill>
        <p:spPr>
          <a:xfrm>
            <a:off x="694175" y="2670275"/>
            <a:ext cx="8387950" cy="209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Dropout recall?</a:t>
            </a:r>
            <a:endParaRPr/>
          </a:p>
        </p:txBody>
      </p:sp>
      <p:sp>
        <p:nvSpPr>
          <p:cNvPr id="263" name="Google Shape;263;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26"/>
          <p:cNvPicPr preferRelativeResize="0"/>
          <p:nvPr/>
        </p:nvPicPr>
        <p:blipFill>
          <a:blip r:embed="rId3">
            <a:alphaModFix/>
          </a:blip>
          <a:stretch>
            <a:fillRect/>
          </a:stretch>
        </p:blipFill>
        <p:spPr>
          <a:xfrm>
            <a:off x="2839938" y="1684275"/>
            <a:ext cx="3228975" cy="2686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27"/>
          <p:cNvSpPr txBox="1"/>
          <p:nvPr>
            <p:ph type="title"/>
          </p:nvPr>
        </p:nvSpPr>
        <p:spPr>
          <a:xfrm>
            <a:off x="4927467" y="463888"/>
            <a:ext cx="3560316"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1700"/>
              <a:t>O</a:t>
            </a:r>
            <a:r>
              <a:rPr lang="en-US" sz="1700"/>
              <a:t>riginal data was imbalanced.</a:t>
            </a:r>
            <a:endParaRPr sz="1700"/>
          </a:p>
          <a:p>
            <a:pPr indent="0" lvl="0" marL="0" rtl="0" algn="l">
              <a:lnSpc>
                <a:spcPct val="90000"/>
              </a:lnSpc>
              <a:spcBef>
                <a:spcPts val="0"/>
              </a:spcBef>
              <a:spcAft>
                <a:spcPts val="0"/>
              </a:spcAft>
              <a:buClr>
                <a:schemeClr val="dk1"/>
              </a:buClr>
              <a:buSzPts val="2800"/>
              <a:buFont typeface="Calibri"/>
              <a:buNone/>
            </a:pPr>
            <a:r>
              <a:t/>
            </a:r>
            <a:endParaRPr sz="1700"/>
          </a:p>
          <a:p>
            <a:pPr indent="0" lvl="0" marL="0" rtl="0" algn="l">
              <a:lnSpc>
                <a:spcPct val="90000"/>
              </a:lnSpc>
              <a:spcBef>
                <a:spcPts val="0"/>
              </a:spcBef>
              <a:spcAft>
                <a:spcPts val="0"/>
              </a:spcAft>
              <a:buClr>
                <a:schemeClr val="dk1"/>
              </a:buClr>
              <a:buSzPts val="2800"/>
              <a:buFont typeface="Calibri"/>
              <a:buNone/>
            </a:pPr>
            <a:r>
              <a:rPr lang="en-US" sz="1700"/>
              <a:t>Target data skewed towards graduate  ( 3:2 ratio)</a:t>
            </a:r>
            <a:endParaRPr/>
          </a:p>
        </p:txBody>
      </p:sp>
      <p:pic>
        <p:nvPicPr>
          <p:cNvPr descr="A graph with a yellow and blue rectangle&#10;&#10;Description automatically generated" id="270" name="Google Shape;270;p27"/>
          <p:cNvPicPr preferRelativeResize="0"/>
          <p:nvPr/>
        </p:nvPicPr>
        <p:blipFill rotWithShape="1">
          <a:blip r:embed="rId3">
            <a:alphaModFix/>
          </a:blip>
          <a:srcRect b="0" l="0" r="0" t="0"/>
          <a:stretch/>
        </p:blipFill>
        <p:spPr>
          <a:xfrm>
            <a:off x="946024" y="860349"/>
            <a:ext cx="3697099" cy="388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69"/>
                                        </p:tgtEl>
                                        <p:attrNameLst>
                                          <p:attrName>style.visibility</p:attrName>
                                        </p:attrNameLst>
                                      </p:cBhvr>
                                      <p:to>
                                        <p:strVal val="visible"/>
                                      </p:to>
                                    </p:set>
                                    <p:animEffect filter="fade" transition="in">
                                      <p:cBhvr>
                                        <p:cTn dur="7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28"/>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sz="2300"/>
              <a:t>Retrain the model →</a:t>
            </a:r>
            <a:r>
              <a:rPr lang="en-US" sz="2300">
                <a:solidFill>
                  <a:schemeClr val="lt1"/>
                </a:solidFill>
              </a:rPr>
              <a:t> </a:t>
            </a:r>
            <a:r>
              <a:rPr lang="en-US" sz="2300">
                <a:solidFill>
                  <a:srgbClr val="FF0000"/>
                </a:solidFill>
              </a:rPr>
              <a:t>RandomOverSampler</a:t>
            </a:r>
            <a:r>
              <a:rPr lang="en-US" sz="2300">
                <a:solidFill>
                  <a:schemeClr val="lt1"/>
                </a:solidFill>
              </a:rPr>
              <a:t> Module (</a:t>
            </a:r>
            <a:r>
              <a:rPr lang="en-US" sz="2300"/>
              <a:t>f</a:t>
            </a:r>
            <a:r>
              <a:rPr lang="en-US" sz="2300"/>
              <a:t>rom Imbalanced Library)</a:t>
            </a:r>
            <a:endParaRPr/>
          </a:p>
        </p:txBody>
      </p:sp>
      <p:grpSp>
        <p:nvGrpSpPr>
          <p:cNvPr id="276" name="Google Shape;276;p28"/>
          <p:cNvGrpSpPr/>
          <p:nvPr/>
        </p:nvGrpSpPr>
        <p:grpSpPr>
          <a:xfrm>
            <a:off x="896277" y="1777758"/>
            <a:ext cx="7349063" cy="2475000"/>
            <a:chOff x="40218" y="90642"/>
            <a:chExt cx="7349063" cy="2475000"/>
          </a:xfrm>
        </p:grpSpPr>
        <p:sp>
          <p:nvSpPr>
            <p:cNvPr id="277" name="Google Shape;277;p28"/>
            <p:cNvSpPr/>
            <p:nvPr/>
          </p:nvSpPr>
          <p:spPr>
            <a:xfrm>
              <a:off x="468000" y="906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753187" y="375829"/>
              <a:ext cx="767812" cy="7678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40218" y="1845642"/>
              <a:ext cx="2193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txBox="1"/>
            <p:nvPr/>
          </p:nvSpPr>
          <p:spPr>
            <a:xfrm>
              <a:off x="40218" y="1845642"/>
              <a:ext cx="2193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WHEN USING THE OVERSAMPLED DATA OF THE DROPOUTS</a:t>
              </a:r>
              <a:endParaRPr/>
            </a:p>
          </p:txBody>
        </p:sp>
        <p:sp>
          <p:nvSpPr>
            <p:cNvPr id="281" name="Google Shape;281;p28"/>
            <p:cNvSpPr/>
            <p:nvPr/>
          </p:nvSpPr>
          <p:spPr>
            <a:xfrm>
              <a:off x="3045656" y="906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3330843" y="375829"/>
              <a:ext cx="767812" cy="76781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2617875" y="1845642"/>
              <a:ext cx="2193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2617875" y="1845642"/>
              <a:ext cx="2193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 OVERALL ACCURACY REMAINED SAME </a:t>
              </a:r>
              <a:r>
                <a:rPr lang="en-US" sz="1300">
                  <a:solidFill>
                    <a:schemeClr val="lt1"/>
                  </a:solidFill>
                  <a:latin typeface="Calibri"/>
                  <a:ea typeface="Calibri"/>
                  <a:cs typeface="Calibri"/>
                  <a:sym typeface="Calibri"/>
                </a:rPr>
                <a:t>(</a:t>
              </a:r>
              <a:r>
                <a:rPr b="0" i="0" lang="en-US" sz="1300" u="none" cap="none" strike="noStrike">
                  <a:solidFill>
                    <a:schemeClr val="lt1"/>
                  </a:solidFill>
                  <a:latin typeface="Calibri"/>
                  <a:ea typeface="Calibri"/>
                  <a:cs typeface="Calibri"/>
                  <a:sym typeface="Calibri"/>
                </a:rPr>
                <a:t>92%)</a:t>
              </a:r>
              <a:endParaRPr/>
            </a:p>
          </p:txBody>
        </p:sp>
        <p:sp>
          <p:nvSpPr>
            <p:cNvPr id="285" name="Google Shape;285;p28"/>
            <p:cNvSpPr/>
            <p:nvPr/>
          </p:nvSpPr>
          <p:spPr>
            <a:xfrm>
              <a:off x="5623312" y="906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5908500" y="375829"/>
              <a:ext cx="767812" cy="767812"/>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5195531" y="1845642"/>
              <a:ext cx="2193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nvSpPr>
          <p:spPr>
            <a:xfrm>
              <a:off x="5195531" y="1845642"/>
              <a:ext cx="2193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DROPOUT </a:t>
              </a:r>
              <a:r>
                <a:rPr b="0" i="0" lang="en-US" sz="1300" u="none" cap="none" strike="noStrike">
                  <a:solidFill>
                    <a:schemeClr val="lt1"/>
                  </a:solidFill>
                  <a:latin typeface="Calibri"/>
                  <a:ea typeface="Calibri"/>
                  <a:cs typeface="Calibri"/>
                  <a:sym typeface="Calibri"/>
                </a:rPr>
                <a:t>RECALLINCREASED FROM 86% TO 88% </a:t>
              </a:r>
              <a:endParaRPr/>
            </a:p>
          </p:txBody>
        </p:sp>
      </p:grpSp>
      <p:pic>
        <p:nvPicPr>
          <p:cNvPr id="289" name="Google Shape;289;p28"/>
          <p:cNvPicPr preferRelativeResize="0"/>
          <p:nvPr/>
        </p:nvPicPr>
        <p:blipFill>
          <a:blip r:embed="rId7">
            <a:alphaModFix/>
          </a:blip>
          <a:stretch>
            <a:fillRect/>
          </a:stretch>
        </p:blipFill>
        <p:spPr>
          <a:xfrm>
            <a:off x="9361425" y="1304238"/>
            <a:ext cx="470535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295" name="Google Shape;295;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6" name="Google Shape;296;p29"/>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297" name="Google Shape;297;p29"/>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pic>
        <p:nvPicPr>
          <p:cNvPr id="302" name="Google Shape;302;p30"/>
          <p:cNvPicPr preferRelativeResize="0"/>
          <p:nvPr/>
        </p:nvPicPr>
        <p:blipFill>
          <a:blip r:embed="rId4">
            <a:alphaModFix/>
          </a:blip>
          <a:stretch>
            <a:fillRect/>
          </a:stretch>
        </p:blipFill>
        <p:spPr>
          <a:xfrm>
            <a:off x="378413" y="2193338"/>
            <a:ext cx="4772025" cy="1762125"/>
          </a:xfrm>
          <a:prstGeom prst="rect">
            <a:avLst/>
          </a:prstGeom>
          <a:noFill/>
          <a:ln>
            <a:noFill/>
          </a:ln>
        </p:spPr>
      </p:pic>
      <p:sp>
        <p:nvSpPr>
          <p:cNvPr id="303" name="Google Shape;303;p30"/>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2500">
                <a:solidFill>
                  <a:schemeClr val="lt1"/>
                </a:solidFill>
              </a:rPr>
              <a:t> Adjust  test/train split - Retrain model</a:t>
            </a:r>
            <a:endParaRPr/>
          </a:p>
        </p:txBody>
      </p:sp>
      <p:sp>
        <p:nvSpPr>
          <p:cNvPr id="304" name="Google Shape;304;p30"/>
          <p:cNvSpPr txBox="1"/>
          <p:nvPr>
            <p:ph idx="1" type="body"/>
          </p:nvPr>
        </p:nvSpPr>
        <p:spPr>
          <a:xfrm>
            <a:off x="5339452" y="1729200"/>
            <a:ext cx="2947200" cy="269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1800">
                <a:solidFill>
                  <a:schemeClr val="lt1"/>
                </a:solidFill>
              </a:rPr>
              <a:t>-</a:t>
            </a:r>
            <a:r>
              <a:rPr lang="en-US" sz="1800">
                <a:solidFill>
                  <a:schemeClr val="lt1"/>
                </a:solidFill>
              </a:rPr>
              <a:t>train/test split of 80/20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rPr lang="en-US" sz="1800">
                <a:solidFill>
                  <a:schemeClr val="lt1"/>
                </a:solidFill>
              </a:rPr>
              <a:t>-</a:t>
            </a:r>
            <a:r>
              <a:rPr lang="en-US" sz="1800">
                <a:solidFill>
                  <a:schemeClr val="lt1"/>
                </a:solidFill>
              </a:rPr>
              <a:t>Dropout recall (91% from 92%)</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rPr lang="en-US" sz="1800">
                <a:solidFill>
                  <a:schemeClr val="lt1"/>
                </a:solidFill>
              </a:rPr>
              <a:t>-Accuracy same </a:t>
            </a:r>
            <a:r>
              <a:rPr lang="en-US" sz="1800">
                <a:solidFill>
                  <a:schemeClr val="lt1"/>
                </a:solidFill>
              </a:rPr>
              <a:t>(88%)</a:t>
            </a:r>
            <a:endParaRPr>
              <a:solidFill>
                <a:schemeClr val="lt1"/>
              </a:solidFill>
            </a:endParaRPr>
          </a:p>
        </p:txBody>
      </p:sp>
      <p:sp>
        <p:nvSpPr>
          <p:cNvPr id="305" name="Google Shape;305;p30"/>
          <p:cNvSpPr/>
          <p:nvPr/>
        </p:nvSpPr>
        <p:spPr>
          <a:xfrm>
            <a:off x="3627575" y="3120500"/>
            <a:ext cx="550899" cy="308050"/>
          </a:xfrm>
          <a:custGeom>
            <a:rect b="b" l="l" r="r" t="t"/>
            <a:pathLst>
              <a:path extrusionOk="0" h="12322" w="22935">
                <a:moveTo>
                  <a:pt x="22037" y="3719"/>
                </a:moveTo>
                <a:cubicBezTo>
                  <a:pt x="18195" y="836"/>
                  <a:pt x="12733" y="779"/>
                  <a:pt x="7929" y="779"/>
                </a:cubicBezTo>
                <a:cubicBezTo>
                  <a:pt x="5578" y="779"/>
                  <a:pt x="2538" y="-884"/>
                  <a:pt x="875" y="779"/>
                </a:cubicBezTo>
                <a:cubicBezTo>
                  <a:pt x="-511" y="2165"/>
                  <a:pt x="147" y="4839"/>
                  <a:pt x="875" y="6658"/>
                </a:cubicBezTo>
                <a:cubicBezTo>
                  <a:pt x="3135" y="12306"/>
                  <a:pt x="12739" y="13284"/>
                  <a:pt x="18510" y="11360"/>
                </a:cubicBezTo>
                <a:cubicBezTo>
                  <a:pt x="21626" y="10321"/>
                  <a:pt x="24734" y="1955"/>
                  <a:pt x="21449" y="1955"/>
                </a:cubicBezTo>
              </a:path>
            </a:pathLst>
          </a:custGeom>
          <a:noFill/>
          <a:ln cap="flat" cmpd="sng" w="9525">
            <a:solidFill>
              <a:schemeClr val="dk2"/>
            </a:solidFill>
            <a:prstDash val="solid"/>
            <a:round/>
            <a:headEnd len="med" w="med" type="none"/>
            <a:tailEnd len="med" w="med" type="none"/>
          </a:ln>
        </p:spPr>
      </p:sp>
      <p:pic>
        <p:nvPicPr>
          <p:cNvPr id="306" name="Google Shape;306;p30"/>
          <p:cNvPicPr preferRelativeResize="0"/>
          <p:nvPr/>
        </p:nvPicPr>
        <p:blipFill>
          <a:blip r:embed="rId5">
            <a:alphaModFix/>
          </a:blip>
          <a:stretch>
            <a:fillRect/>
          </a:stretch>
        </p:blipFill>
        <p:spPr>
          <a:xfrm>
            <a:off x="-405829500" y="-122693362"/>
            <a:ext cx="4705350" cy="180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312" name="Google Shape;312;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3" name="Google Shape;313;p31"/>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314" name="Google Shape;314;p31"/>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2"/>
          <p:cNvSpPr txBox="1"/>
          <p:nvPr>
            <p:ph type="title"/>
          </p:nvPr>
        </p:nvSpPr>
        <p:spPr>
          <a:xfrm>
            <a:off x="819150" y="347800"/>
            <a:ext cx="7505700" cy="54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Can we identify features of importance?</a:t>
            </a:r>
            <a:endParaRPr/>
          </a:p>
        </p:txBody>
      </p:sp>
      <p:pic>
        <p:nvPicPr>
          <p:cNvPr descr="A graph with blue and black text&#10;&#10;Description automatically generated" id="320" name="Google Shape;320;p32"/>
          <p:cNvPicPr preferRelativeResize="0"/>
          <p:nvPr/>
        </p:nvPicPr>
        <p:blipFill rotWithShape="1">
          <a:blip r:embed="rId4">
            <a:alphaModFix/>
          </a:blip>
          <a:srcRect b="3" l="6523" r="2" t="0"/>
          <a:stretch/>
        </p:blipFill>
        <p:spPr>
          <a:xfrm>
            <a:off x="442500" y="979700"/>
            <a:ext cx="5001401" cy="3745351"/>
          </a:xfrm>
          <a:prstGeom prst="rect">
            <a:avLst/>
          </a:prstGeom>
          <a:noFill/>
          <a:ln>
            <a:noFill/>
          </a:ln>
        </p:spPr>
      </p:pic>
      <p:sp>
        <p:nvSpPr>
          <p:cNvPr id="321" name="Google Shape;321;p32"/>
          <p:cNvSpPr txBox="1"/>
          <p:nvPr>
            <p:ph idx="1" type="body"/>
          </p:nvPr>
        </p:nvSpPr>
        <p:spPr>
          <a:xfrm>
            <a:off x="5515775" y="1629875"/>
            <a:ext cx="2955900" cy="24450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800">
                <a:solidFill>
                  <a:schemeClr val="lt1"/>
                </a:solidFill>
                <a:latin typeface="Nunito"/>
                <a:ea typeface="Nunito"/>
                <a:cs typeface="Nunito"/>
                <a:sym typeface="Nunito"/>
              </a:rPr>
              <a:t>-</a:t>
            </a:r>
            <a:r>
              <a:rPr lang="en-US" sz="1800">
                <a:solidFill>
                  <a:schemeClr val="lt1"/>
                </a:solidFill>
                <a:latin typeface="Nunito"/>
                <a:ea typeface="Nunito"/>
                <a:cs typeface="Nunito"/>
                <a:sym typeface="Nunito"/>
              </a:rPr>
              <a:t>RandomForest </a:t>
            </a:r>
            <a:endParaRPr sz="1800">
              <a:solidFill>
                <a:schemeClr val="lt1"/>
              </a:solidFill>
              <a:latin typeface="Nunito"/>
              <a:ea typeface="Nunito"/>
              <a:cs typeface="Nunito"/>
              <a:sym typeface="Nunito"/>
            </a:endParaRPr>
          </a:p>
          <a:p>
            <a:pPr indent="0" lvl="0" marL="0" rtl="0" algn="l">
              <a:lnSpc>
                <a:spcPct val="90000"/>
              </a:lnSpc>
              <a:spcBef>
                <a:spcPts val="0"/>
              </a:spcBef>
              <a:spcAft>
                <a:spcPts val="0"/>
              </a:spcAft>
              <a:buNone/>
            </a:pPr>
            <a:r>
              <a:t/>
            </a:r>
            <a:endParaRPr sz="1800">
              <a:solidFill>
                <a:schemeClr val="lt1"/>
              </a:solidFill>
              <a:latin typeface="Nunito"/>
              <a:ea typeface="Nunito"/>
              <a:cs typeface="Nunito"/>
              <a:sym typeface="Nunito"/>
            </a:endParaRPr>
          </a:p>
          <a:p>
            <a:pPr indent="0" lvl="0" marL="0" rtl="0" algn="l">
              <a:lnSpc>
                <a:spcPct val="90000"/>
              </a:lnSpc>
              <a:spcBef>
                <a:spcPts val="0"/>
              </a:spcBef>
              <a:spcAft>
                <a:spcPts val="0"/>
              </a:spcAft>
              <a:buClr>
                <a:schemeClr val="lt1"/>
              </a:buClr>
              <a:buSzPts val="2800"/>
              <a:buFont typeface="Calibri"/>
              <a:buNone/>
            </a:pPr>
            <a:r>
              <a:rPr lang="en-US" sz="1800">
                <a:solidFill>
                  <a:schemeClr val="lt1"/>
                </a:solidFill>
                <a:latin typeface="Nunito"/>
                <a:ea typeface="Nunito"/>
                <a:cs typeface="Nunito"/>
                <a:sym typeface="Nunito"/>
              </a:rPr>
              <a:t>-baseline 32 features of importance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19"/>
                                        </p:tgtEl>
                                        <p:attrNameLst>
                                          <p:attrName>style.visibility</p:attrName>
                                        </p:attrNameLst>
                                      </p:cBhvr>
                                      <p:to>
                                        <p:strVal val="visible"/>
                                      </p:to>
                                    </p:set>
                                    <p:animEffect filter="fade" transition="in">
                                      <p:cBhvr>
                                        <p:cTn dur="7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5"/>
          <p:cNvSpPr txBox="1"/>
          <p:nvPr>
            <p:ph type="title"/>
          </p:nvPr>
        </p:nvSpPr>
        <p:spPr>
          <a:xfrm>
            <a:off x="2205650" y="178150"/>
            <a:ext cx="6422100" cy="734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3600"/>
              <a:t>H</a:t>
            </a:r>
            <a:r>
              <a:rPr lang="en-US" sz="3600">
                <a:solidFill>
                  <a:schemeClr val="lt1"/>
                </a:solidFill>
              </a:rPr>
              <a:t>istory of education</a:t>
            </a:r>
            <a:endParaRPr/>
          </a:p>
        </p:txBody>
      </p:sp>
      <p:sp>
        <p:nvSpPr>
          <p:cNvPr id="163" name="Google Shape;163;p15"/>
          <p:cNvSpPr txBox="1"/>
          <p:nvPr>
            <p:ph idx="1" type="body"/>
          </p:nvPr>
        </p:nvSpPr>
        <p:spPr>
          <a:xfrm>
            <a:off x="1878350" y="666575"/>
            <a:ext cx="3201600" cy="4476900"/>
          </a:xfrm>
          <a:prstGeom prst="rect">
            <a:avLst/>
          </a:prstGeom>
          <a:noFill/>
          <a:ln>
            <a:noFill/>
          </a:ln>
        </p:spPr>
        <p:txBody>
          <a:bodyPr anchorCtr="0" anchor="t" bIns="45700" lIns="91425" spcFirstLastPara="1" rIns="91425" wrap="square" tIns="45700">
            <a:normAutofit/>
          </a:bodyPr>
          <a:lstStyle/>
          <a:p>
            <a:pPr indent="-285750" lvl="0" marL="285750" rtl="0" algn="l">
              <a:lnSpc>
                <a:spcPct val="110000"/>
              </a:lnSpc>
              <a:spcBef>
                <a:spcPts val="1200"/>
              </a:spcBef>
              <a:spcAft>
                <a:spcPts val="0"/>
              </a:spcAft>
              <a:buClr>
                <a:schemeClr val="dk1"/>
              </a:buClr>
              <a:buSzPts val="1750"/>
              <a:buChar char="●"/>
            </a:pPr>
            <a:r>
              <a:t/>
            </a:r>
            <a:endParaRPr sz="1400"/>
          </a:p>
          <a:p>
            <a:pPr indent="0" lvl="0" marL="0" rtl="0" algn="l">
              <a:lnSpc>
                <a:spcPct val="110000"/>
              </a:lnSpc>
              <a:spcBef>
                <a:spcPts val="1200"/>
              </a:spcBef>
              <a:spcAft>
                <a:spcPts val="0"/>
              </a:spcAft>
              <a:buNone/>
            </a:pPr>
            <a:r>
              <a:rPr lang="en-US" sz="1400"/>
              <a:t>       Our dataset focuses on higher education and the </a:t>
            </a:r>
            <a:r>
              <a:rPr lang="en-US" sz="1400"/>
              <a:t>  </a:t>
            </a:r>
            <a:r>
              <a:rPr lang="en-US" sz="1400"/>
              <a:t>factors that influence student outcomes, specifically dropouts and completions.</a:t>
            </a:r>
            <a:endParaRPr sz="1400"/>
          </a:p>
          <a:p>
            <a:pPr indent="0" lvl="0" marL="457200" rtl="0" algn="l">
              <a:lnSpc>
                <a:spcPct val="110000"/>
              </a:lnSpc>
              <a:spcBef>
                <a:spcPts val="1200"/>
              </a:spcBef>
              <a:spcAft>
                <a:spcPts val="0"/>
              </a:spcAft>
              <a:buNone/>
            </a:pPr>
            <a:r>
              <a:t/>
            </a:r>
            <a:endParaRPr sz="1400"/>
          </a:p>
        </p:txBody>
      </p:sp>
      <p:pic>
        <p:nvPicPr>
          <p:cNvPr descr="Abstract blurred public library with bookshelves" id="164" name="Google Shape;164;p15"/>
          <p:cNvPicPr preferRelativeResize="0"/>
          <p:nvPr/>
        </p:nvPicPr>
        <p:blipFill rotWithShape="1">
          <a:blip r:embed="rId4">
            <a:alphaModFix/>
          </a:blip>
          <a:srcRect b="0" l="9136" r="31475" t="0"/>
          <a:stretch/>
        </p:blipFill>
        <p:spPr>
          <a:xfrm>
            <a:off x="-4201" y="0"/>
            <a:ext cx="1949148" cy="5143502"/>
          </a:xfrm>
          <a:prstGeom prst="rect">
            <a:avLst/>
          </a:prstGeom>
          <a:noFill/>
          <a:ln>
            <a:noFill/>
          </a:ln>
        </p:spPr>
      </p:pic>
      <p:pic>
        <p:nvPicPr>
          <p:cNvPr id="165" name="Google Shape;165;p15"/>
          <p:cNvPicPr preferRelativeResize="0"/>
          <p:nvPr/>
        </p:nvPicPr>
        <p:blipFill>
          <a:blip r:embed="rId5">
            <a:alphaModFix/>
          </a:blip>
          <a:stretch>
            <a:fillRect/>
          </a:stretch>
        </p:blipFill>
        <p:spPr>
          <a:xfrm>
            <a:off x="5267350" y="1262825"/>
            <a:ext cx="3641625" cy="27585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810350" y="4347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2800"/>
              <a:buFont typeface="Arial"/>
              <a:buNone/>
            </a:pPr>
            <a:r>
              <a:rPr lang="en-US" sz="2300">
                <a:solidFill>
                  <a:srgbClr val="F08B54"/>
                </a:solidFill>
                <a:latin typeface="Arial"/>
                <a:ea typeface="Arial"/>
                <a:cs typeface="Arial"/>
                <a:sym typeface="Arial"/>
              </a:rPr>
              <a:t>What features are we aware of before the student has started the course?</a:t>
            </a:r>
            <a:endParaRPr sz="3500">
              <a:solidFill>
                <a:srgbClr val="F08B54"/>
              </a:solidFill>
            </a:endParaRPr>
          </a:p>
        </p:txBody>
      </p:sp>
      <p:sp>
        <p:nvSpPr>
          <p:cNvPr id="327" name="Google Shape;327;p3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90000"/>
              </a:lnSpc>
              <a:spcBef>
                <a:spcPts val="0"/>
              </a:spcBef>
              <a:spcAft>
                <a:spcPts val="0"/>
              </a:spcAft>
              <a:buClr>
                <a:schemeClr val="dk1"/>
              </a:buClr>
              <a:buSzPts val="1800"/>
              <a:buNone/>
            </a:pPr>
            <a:r>
              <a:t/>
            </a:r>
            <a:endParaRPr/>
          </a:p>
        </p:txBody>
      </p:sp>
      <p:sp>
        <p:nvSpPr>
          <p:cNvPr id="328" name="Google Shape;328;p33"/>
          <p:cNvSpPr txBox="1"/>
          <p:nvPr/>
        </p:nvSpPr>
        <p:spPr>
          <a:xfrm>
            <a:off x="2272811" y="2391480"/>
            <a:ext cx="45807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29" name="Google Shape;329;p33"/>
          <p:cNvSpPr txBox="1"/>
          <p:nvPr/>
        </p:nvSpPr>
        <p:spPr>
          <a:xfrm>
            <a:off x="2272811" y="2391480"/>
            <a:ext cx="45807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330" name="Google Shape;330;p33"/>
          <p:cNvPicPr preferRelativeResize="0"/>
          <p:nvPr/>
        </p:nvPicPr>
        <p:blipFill rotWithShape="1">
          <a:blip r:embed="rId3">
            <a:alphaModFix/>
          </a:blip>
          <a:srcRect b="0" l="0" r="0" t="0"/>
          <a:stretch/>
        </p:blipFill>
        <p:spPr>
          <a:xfrm>
            <a:off x="297775" y="1271600"/>
            <a:ext cx="8451124" cy="3167125"/>
          </a:xfrm>
          <a:prstGeom prst="rect">
            <a:avLst/>
          </a:prstGeom>
          <a:noFill/>
          <a:ln>
            <a:noFill/>
          </a:ln>
        </p:spPr>
      </p:pic>
      <p:sp>
        <p:nvSpPr>
          <p:cNvPr id="331" name="Google Shape;331;p33"/>
          <p:cNvSpPr txBox="1"/>
          <p:nvPr/>
        </p:nvSpPr>
        <p:spPr>
          <a:xfrm>
            <a:off x="6015450" y="2449275"/>
            <a:ext cx="2733600" cy="9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2" name="Google Shape;332;p33"/>
          <p:cNvSpPr txBox="1"/>
          <p:nvPr/>
        </p:nvSpPr>
        <p:spPr>
          <a:xfrm>
            <a:off x="6074250" y="2493375"/>
            <a:ext cx="2733600" cy="83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SzPts val="2800"/>
              <a:buFont typeface="Arial"/>
              <a:buNone/>
            </a:pPr>
            <a:r>
              <a:rPr lang="en-US" sz="1800"/>
              <a:t>Let’s see what effect removing all the curricular unit features has on the model</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34"/>
          <p:cNvSpPr txBox="1"/>
          <p:nvPr>
            <p:ph type="title"/>
          </p:nvPr>
        </p:nvSpPr>
        <p:spPr>
          <a:xfrm>
            <a:off x="1018884" y="463900"/>
            <a:ext cx="7468800" cy="1108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b="0" i="0" lang="en-US" sz="1900" u="none" strike="noStrike"/>
              <a:t>Removing curricular d</a:t>
            </a:r>
            <a:r>
              <a:rPr lang="en-US" sz="1900"/>
              <a:t>ata</a:t>
            </a:r>
            <a:r>
              <a:rPr b="0" i="0" lang="en-US" sz="1900" u="none" strike="noStrike"/>
              <a:t> features </a:t>
            </a:r>
            <a:r>
              <a:rPr lang="en-US" sz="1900"/>
              <a:t>→ </a:t>
            </a:r>
            <a:r>
              <a:rPr b="0" i="0" lang="en-US" sz="1900" u="none" strike="noStrike"/>
              <a:t>worsened </a:t>
            </a:r>
            <a:r>
              <a:rPr lang="en-US" sz="1900"/>
              <a:t>model accuracy (76% from 92%)</a:t>
            </a:r>
            <a:br>
              <a:rPr lang="en-US" sz="1200">
                <a:solidFill>
                  <a:srgbClr val="FFFFFF"/>
                </a:solidFill>
              </a:rPr>
            </a:br>
            <a:endParaRPr sz="1200">
              <a:solidFill>
                <a:srgbClr val="FFFFFF"/>
              </a:solidFill>
            </a:endParaRPr>
          </a:p>
        </p:txBody>
      </p:sp>
      <p:sp>
        <p:nvSpPr>
          <p:cNvPr id="338" name="Google Shape;338;p34"/>
          <p:cNvSpPr txBox="1"/>
          <p:nvPr>
            <p:ph idx="1" type="body"/>
          </p:nvPr>
        </p:nvSpPr>
        <p:spPr>
          <a:xfrm>
            <a:off x="6027030" y="1687115"/>
            <a:ext cx="2460753" cy="2656285"/>
          </a:xfrm>
          <a:prstGeom prst="rect">
            <a:avLst/>
          </a:prstGeom>
          <a:noFill/>
          <a:ln>
            <a:noFill/>
          </a:ln>
        </p:spPr>
        <p:txBody>
          <a:bodyPr anchorCtr="0" anchor="t" bIns="45700" lIns="91425" spcFirstLastPara="1" rIns="91425" wrap="square" tIns="45700">
            <a:normAutofit/>
          </a:bodyPr>
          <a:lstStyle/>
          <a:p>
            <a:pPr indent="-117475" lvl="0" marL="457200" rtl="0" algn="l">
              <a:lnSpc>
                <a:spcPct val="90000"/>
              </a:lnSpc>
              <a:spcBef>
                <a:spcPts val="0"/>
              </a:spcBef>
              <a:spcAft>
                <a:spcPts val="0"/>
              </a:spcAft>
              <a:buClr>
                <a:schemeClr val="dk1"/>
              </a:buClr>
              <a:buSzPts val="1750"/>
              <a:buFont typeface="Arial"/>
              <a:buNone/>
            </a:pPr>
            <a:r>
              <a:t/>
            </a:r>
            <a:endParaRPr sz="1400">
              <a:solidFill>
                <a:srgbClr val="FFFFFF"/>
              </a:solidFill>
            </a:endParaRPr>
          </a:p>
        </p:txBody>
      </p:sp>
      <p:pic>
        <p:nvPicPr>
          <p:cNvPr descr="A screenshot of a computer&#10;&#10;Description automatically generated" id="339" name="Google Shape;339;p34"/>
          <p:cNvPicPr preferRelativeResize="0"/>
          <p:nvPr/>
        </p:nvPicPr>
        <p:blipFill rotWithShape="1">
          <a:blip r:embed="rId3">
            <a:alphaModFix/>
          </a:blip>
          <a:srcRect b="21154" l="5508" r="47250" t="39479"/>
          <a:stretch/>
        </p:blipFill>
        <p:spPr>
          <a:xfrm>
            <a:off x="1298125" y="1957125"/>
            <a:ext cx="6121599" cy="1963875"/>
          </a:xfrm>
          <a:prstGeom prst="rect">
            <a:avLst/>
          </a:prstGeom>
          <a:noFill/>
          <a:ln>
            <a:noFill/>
          </a:ln>
        </p:spPr>
      </p:pic>
      <p:sp>
        <p:nvSpPr>
          <p:cNvPr id="340" name="Google Shape;340;p34"/>
          <p:cNvSpPr/>
          <p:nvPr/>
        </p:nvSpPr>
        <p:spPr>
          <a:xfrm>
            <a:off x="6434450" y="3566150"/>
            <a:ext cx="697855" cy="347357"/>
          </a:xfrm>
          <a:custGeom>
            <a:rect b="b" l="l" r="r" t="t"/>
            <a:pathLst>
              <a:path extrusionOk="0" h="12322" w="22935">
                <a:moveTo>
                  <a:pt x="22037" y="3719"/>
                </a:moveTo>
                <a:cubicBezTo>
                  <a:pt x="18195" y="836"/>
                  <a:pt x="12733" y="779"/>
                  <a:pt x="7929" y="779"/>
                </a:cubicBezTo>
                <a:cubicBezTo>
                  <a:pt x="5578" y="779"/>
                  <a:pt x="2538" y="-884"/>
                  <a:pt x="875" y="779"/>
                </a:cubicBezTo>
                <a:cubicBezTo>
                  <a:pt x="-511" y="2165"/>
                  <a:pt x="147" y="4839"/>
                  <a:pt x="875" y="6658"/>
                </a:cubicBezTo>
                <a:cubicBezTo>
                  <a:pt x="3135" y="12306"/>
                  <a:pt x="12739" y="13284"/>
                  <a:pt x="18510" y="11360"/>
                </a:cubicBezTo>
                <a:cubicBezTo>
                  <a:pt x="21626" y="10321"/>
                  <a:pt x="24734" y="1955"/>
                  <a:pt x="21449" y="1955"/>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346" name="Google Shape;346;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35"/>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348" name="Google Shape;348;p35"/>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36"/>
          <p:cNvSpPr txBox="1"/>
          <p:nvPr>
            <p:ph type="title"/>
          </p:nvPr>
        </p:nvSpPr>
        <p:spPr>
          <a:xfrm>
            <a:off x="222003" y="200826"/>
            <a:ext cx="5293800" cy="80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1900"/>
              <a:t>R</a:t>
            </a:r>
            <a:r>
              <a:rPr b="0" i="0" lang="en-US" sz="1900" u="none" strike="noStrike"/>
              <a:t>emove all the features of least importance</a:t>
            </a:r>
            <a:br>
              <a:rPr b="0" lang="en-US" sz="1300"/>
            </a:br>
            <a:br>
              <a:rPr lang="en-US" sz="1300"/>
            </a:br>
            <a:endParaRPr sz="1300"/>
          </a:p>
        </p:txBody>
      </p:sp>
      <p:sp>
        <p:nvSpPr>
          <p:cNvPr id="354" name="Google Shape;354;p36"/>
          <p:cNvSpPr txBox="1"/>
          <p:nvPr>
            <p:ph idx="1" type="body"/>
          </p:nvPr>
        </p:nvSpPr>
        <p:spPr>
          <a:xfrm>
            <a:off x="6027030" y="1687115"/>
            <a:ext cx="2460753" cy="2656285"/>
          </a:xfrm>
          <a:prstGeom prst="rect">
            <a:avLst/>
          </a:prstGeom>
          <a:noFill/>
          <a:ln>
            <a:noFill/>
          </a:ln>
        </p:spPr>
        <p:txBody>
          <a:bodyPr anchorCtr="0" anchor="t" bIns="45700" lIns="91425" spcFirstLastPara="1" rIns="91425" wrap="square" tIns="45700">
            <a:normAutofit/>
          </a:bodyPr>
          <a:lstStyle/>
          <a:p>
            <a:pPr indent="-117475" lvl="0" marL="457200" rtl="0" algn="l">
              <a:lnSpc>
                <a:spcPct val="90000"/>
              </a:lnSpc>
              <a:spcBef>
                <a:spcPts val="0"/>
              </a:spcBef>
              <a:spcAft>
                <a:spcPts val="0"/>
              </a:spcAft>
              <a:buClr>
                <a:schemeClr val="dk1"/>
              </a:buClr>
              <a:buSzPts val="1750"/>
              <a:buFont typeface="Arial"/>
              <a:buNone/>
            </a:pPr>
            <a:r>
              <a:t/>
            </a:r>
            <a:endParaRPr sz="1400">
              <a:solidFill>
                <a:srgbClr val="FFFFFF"/>
              </a:solidFill>
            </a:endParaRPr>
          </a:p>
        </p:txBody>
      </p:sp>
      <p:pic>
        <p:nvPicPr>
          <p:cNvPr descr="A screenshot of a computer code&#10;&#10;Description automatically generated" id="355" name="Google Shape;355;p36"/>
          <p:cNvPicPr preferRelativeResize="0"/>
          <p:nvPr/>
        </p:nvPicPr>
        <p:blipFill rotWithShape="1">
          <a:blip r:embed="rId3">
            <a:alphaModFix/>
          </a:blip>
          <a:srcRect b="6385" l="3620" r="12183" t="9261"/>
          <a:stretch/>
        </p:blipFill>
        <p:spPr>
          <a:xfrm>
            <a:off x="2606050" y="658425"/>
            <a:ext cx="6319151" cy="1266225"/>
          </a:xfrm>
          <a:prstGeom prst="rect">
            <a:avLst/>
          </a:prstGeom>
          <a:noFill/>
          <a:ln>
            <a:noFill/>
          </a:ln>
        </p:spPr>
      </p:pic>
      <p:pic>
        <p:nvPicPr>
          <p:cNvPr descr="A graph with blue and black text&#10;&#10;Description automatically generated" id="356" name="Google Shape;356;p36"/>
          <p:cNvPicPr preferRelativeResize="0"/>
          <p:nvPr/>
        </p:nvPicPr>
        <p:blipFill rotWithShape="1">
          <a:blip r:embed="rId4">
            <a:alphaModFix/>
          </a:blip>
          <a:srcRect b="0" l="6524" r="0" t="0"/>
          <a:stretch/>
        </p:blipFill>
        <p:spPr>
          <a:xfrm>
            <a:off x="442500" y="1924650"/>
            <a:ext cx="4129501" cy="3092418"/>
          </a:xfrm>
          <a:prstGeom prst="rect">
            <a:avLst/>
          </a:prstGeom>
          <a:noFill/>
          <a:ln>
            <a:noFill/>
          </a:ln>
        </p:spPr>
      </p:pic>
      <p:cxnSp>
        <p:nvCxnSpPr>
          <p:cNvPr id="357" name="Google Shape;357;p36"/>
          <p:cNvCxnSpPr/>
          <p:nvPr/>
        </p:nvCxnSpPr>
        <p:spPr>
          <a:xfrm flipH="1" rot="10800000">
            <a:off x="827850" y="3625100"/>
            <a:ext cx="14700" cy="4701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36"/>
          <p:cNvCxnSpPr/>
          <p:nvPr/>
        </p:nvCxnSpPr>
        <p:spPr>
          <a:xfrm rot="10800000">
            <a:off x="1944725" y="4095075"/>
            <a:ext cx="0" cy="45570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36"/>
          <p:cNvCxnSpPr/>
          <p:nvPr/>
        </p:nvCxnSpPr>
        <p:spPr>
          <a:xfrm rot="10800000">
            <a:off x="1053725" y="4021600"/>
            <a:ext cx="0" cy="4557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36"/>
          <p:cNvCxnSpPr/>
          <p:nvPr/>
        </p:nvCxnSpPr>
        <p:spPr>
          <a:xfrm rot="10800000">
            <a:off x="1147350" y="3887700"/>
            <a:ext cx="0" cy="4557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36"/>
          <p:cNvCxnSpPr/>
          <p:nvPr/>
        </p:nvCxnSpPr>
        <p:spPr>
          <a:xfrm rot="10800000">
            <a:off x="1283550" y="3477900"/>
            <a:ext cx="16200" cy="10179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36"/>
          <p:cNvCxnSpPr/>
          <p:nvPr/>
        </p:nvCxnSpPr>
        <p:spPr>
          <a:xfrm rot="10800000">
            <a:off x="2589700" y="3606600"/>
            <a:ext cx="16200" cy="10179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36"/>
          <p:cNvCxnSpPr/>
          <p:nvPr/>
        </p:nvCxnSpPr>
        <p:spPr>
          <a:xfrm flipH="1" rot="10800000">
            <a:off x="2746325" y="4474575"/>
            <a:ext cx="9300" cy="24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37"/>
          <p:cNvSpPr txBox="1"/>
          <p:nvPr>
            <p:ph type="title"/>
          </p:nvPr>
        </p:nvSpPr>
        <p:spPr>
          <a:xfrm>
            <a:off x="839233" y="463900"/>
            <a:ext cx="7648500" cy="1108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lang="en-US" sz="1900"/>
              <a:t>Removing Features:</a:t>
            </a:r>
            <a:endParaRPr sz="1900"/>
          </a:p>
          <a:p>
            <a:pPr indent="0" lvl="0" marL="0" rtl="0" algn="l">
              <a:lnSpc>
                <a:spcPct val="90000"/>
              </a:lnSpc>
              <a:spcBef>
                <a:spcPts val="0"/>
              </a:spcBef>
              <a:spcAft>
                <a:spcPts val="0"/>
              </a:spcAft>
              <a:buClr>
                <a:schemeClr val="dk1"/>
              </a:buClr>
              <a:buSzPts val="2800"/>
              <a:buFont typeface="Calibri"/>
              <a:buNone/>
            </a:pPr>
            <a:r>
              <a:rPr lang="en-US" sz="1900"/>
              <a:t>Accuracy</a:t>
            </a:r>
            <a:r>
              <a:rPr lang="en-US" sz="1900"/>
              <a:t>: Not improved</a:t>
            </a:r>
            <a:r>
              <a:rPr b="0" i="0" lang="en-US" sz="1900" u="none" strike="noStrike"/>
              <a:t>, </a:t>
            </a:r>
            <a:r>
              <a:rPr b="0" i="0" lang="en-US" sz="1900" u="none" strike="noStrike">
                <a:solidFill>
                  <a:srgbClr val="FF0000"/>
                </a:solidFill>
              </a:rPr>
              <a:t>BUT </a:t>
            </a:r>
            <a:r>
              <a:rPr b="0" i="0" lang="en-US" sz="1900" u="none" strike="noStrike"/>
              <a:t>similar to </a:t>
            </a:r>
            <a:r>
              <a:rPr lang="en-US" sz="1900"/>
              <a:t>previous best</a:t>
            </a:r>
            <a:r>
              <a:rPr b="0" i="0" lang="en-US" sz="1900" u="none" strike="noStrike"/>
              <a:t>  </a:t>
            </a:r>
            <a:br>
              <a:rPr lang="en-US" sz="1900"/>
            </a:br>
            <a:endParaRPr sz="1900"/>
          </a:p>
        </p:txBody>
      </p:sp>
      <p:sp>
        <p:nvSpPr>
          <p:cNvPr id="369" name="Google Shape;369;p37"/>
          <p:cNvSpPr txBox="1"/>
          <p:nvPr>
            <p:ph idx="1" type="body"/>
          </p:nvPr>
        </p:nvSpPr>
        <p:spPr>
          <a:xfrm>
            <a:off x="6027030" y="1687115"/>
            <a:ext cx="2460753" cy="2656285"/>
          </a:xfrm>
          <a:prstGeom prst="rect">
            <a:avLst/>
          </a:prstGeom>
          <a:noFill/>
          <a:ln>
            <a:noFill/>
          </a:ln>
        </p:spPr>
        <p:txBody>
          <a:bodyPr anchorCtr="0" anchor="t" bIns="45700" lIns="91425" spcFirstLastPara="1" rIns="91425" wrap="square" tIns="45700">
            <a:normAutofit/>
          </a:bodyPr>
          <a:lstStyle/>
          <a:p>
            <a:pPr indent="-117475" lvl="0" marL="457200" rtl="0" algn="l">
              <a:lnSpc>
                <a:spcPct val="90000"/>
              </a:lnSpc>
              <a:spcBef>
                <a:spcPts val="0"/>
              </a:spcBef>
              <a:spcAft>
                <a:spcPts val="0"/>
              </a:spcAft>
              <a:buClr>
                <a:schemeClr val="dk1"/>
              </a:buClr>
              <a:buSzPts val="1750"/>
              <a:buFont typeface="Arial"/>
              <a:buNone/>
            </a:pPr>
            <a:r>
              <a:t/>
            </a:r>
            <a:endParaRPr sz="1400">
              <a:solidFill>
                <a:srgbClr val="FFFFFF"/>
              </a:solidFill>
            </a:endParaRPr>
          </a:p>
        </p:txBody>
      </p:sp>
      <p:pic>
        <p:nvPicPr>
          <p:cNvPr id="370" name="Google Shape;370;p37"/>
          <p:cNvPicPr preferRelativeResize="0"/>
          <p:nvPr/>
        </p:nvPicPr>
        <p:blipFill rotWithShape="1">
          <a:blip r:embed="rId3">
            <a:alphaModFix/>
          </a:blip>
          <a:srcRect b="7789" l="4717" r="47188" t="40005"/>
          <a:stretch/>
        </p:blipFill>
        <p:spPr>
          <a:xfrm>
            <a:off x="1195250" y="1832075"/>
            <a:ext cx="6088051" cy="2511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376" name="Google Shape;376;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38"/>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378" name="Google Shape;378;p38"/>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819150" y="303975"/>
            <a:ext cx="75057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Scaling  all the data</a:t>
            </a:r>
            <a:endParaRPr/>
          </a:p>
        </p:txBody>
      </p:sp>
      <p:sp>
        <p:nvSpPr>
          <p:cNvPr id="384" name="Google Shape;384;p39"/>
          <p:cNvSpPr txBox="1"/>
          <p:nvPr>
            <p:ph idx="1" type="body"/>
          </p:nvPr>
        </p:nvSpPr>
        <p:spPr>
          <a:xfrm>
            <a:off x="311700" y="1152475"/>
            <a:ext cx="8297100" cy="717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a:t>R</a:t>
            </a:r>
            <a:r>
              <a:rPr lang="en-US"/>
              <a:t>etrain the model: Accuracy didn’t improve (91% vs previous best of 92%) </a:t>
            </a:r>
            <a:endParaRPr/>
          </a:p>
          <a:p>
            <a:pPr indent="0" lvl="0" marL="0" rtl="0" algn="l">
              <a:spcBef>
                <a:spcPts val="1200"/>
              </a:spcBef>
              <a:spcAft>
                <a:spcPts val="1200"/>
              </a:spcAft>
              <a:buNone/>
            </a:pPr>
            <a:r>
              <a:t/>
            </a:r>
            <a:endParaRPr/>
          </a:p>
        </p:txBody>
      </p:sp>
      <p:pic>
        <p:nvPicPr>
          <p:cNvPr id="385" name="Google Shape;385;p39"/>
          <p:cNvPicPr preferRelativeResize="0"/>
          <p:nvPr/>
        </p:nvPicPr>
        <p:blipFill>
          <a:blip r:embed="rId3">
            <a:alphaModFix/>
          </a:blip>
          <a:stretch>
            <a:fillRect/>
          </a:stretch>
        </p:blipFill>
        <p:spPr>
          <a:xfrm>
            <a:off x="749244" y="1681250"/>
            <a:ext cx="7422025" cy="2738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352225" y="322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Scaling selected data</a:t>
            </a:r>
            <a:endParaRPr/>
          </a:p>
        </p:txBody>
      </p:sp>
      <p:pic>
        <p:nvPicPr>
          <p:cNvPr id="391" name="Google Shape;391;p40"/>
          <p:cNvPicPr preferRelativeResize="0"/>
          <p:nvPr/>
        </p:nvPicPr>
        <p:blipFill>
          <a:blip r:embed="rId3">
            <a:alphaModFix/>
          </a:blip>
          <a:stretch>
            <a:fillRect/>
          </a:stretch>
        </p:blipFill>
        <p:spPr>
          <a:xfrm>
            <a:off x="4433459" y="1146550"/>
            <a:ext cx="4217141" cy="32208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397" name="Google Shape;397;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41"/>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399" name="Google Shape;399;p41"/>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One-Hot Encoding</a:t>
            </a:r>
            <a:endParaRPr/>
          </a:p>
        </p:txBody>
      </p:sp>
      <p:sp>
        <p:nvSpPr>
          <p:cNvPr id="405" name="Google Shape;405;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6" name="Google Shape;406;p42"/>
          <p:cNvPicPr preferRelativeResize="0"/>
          <p:nvPr/>
        </p:nvPicPr>
        <p:blipFill rotWithShape="1">
          <a:blip r:embed="rId3">
            <a:alphaModFix/>
          </a:blip>
          <a:srcRect b="26128" l="0" r="0" t="0"/>
          <a:stretch/>
        </p:blipFill>
        <p:spPr>
          <a:xfrm>
            <a:off x="1385350" y="1611600"/>
            <a:ext cx="6070275" cy="3350650"/>
          </a:xfrm>
          <a:prstGeom prst="rect">
            <a:avLst/>
          </a:prstGeom>
          <a:noFill/>
          <a:ln>
            <a:noFill/>
          </a:ln>
        </p:spPr>
      </p:pic>
      <p:sp>
        <p:nvSpPr>
          <p:cNvPr id="407" name="Google Shape;407;p42"/>
          <p:cNvSpPr/>
          <p:nvPr/>
        </p:nvSpPr>
        <p:spPr>
          <a:xfrm>
            <a:off x="4942249" y="1491641"/>
            <a:ext cx="2807300" cy="2667800"/>
          </a:xfrm>
          <a:custGeom>
            <a:rect b="b" l="l" r="r" t="t"/>
            <a:pathLst>
              <a:path extrusionOk="0" h="106712" w="112292">
                <a:moveTo>
                  <a:pt x="112292" y="21846"/>
                </a:moveTo>
                <a:cubicBezTo>
                  <a:pt x="87198" y="7509"/>
                  <a:pt x="51836" y="-8898"/>
                  <a:pt x="27056" y="5975"/>
                </a:cubicBezTo>
                <a:cubicBezTo>
                  <a:pt x="11635" y="15230"/>
                  <a:pt x="11988" y="38654"/>
                  <a:pt x="5307" y="55352"/>
                </a:cubicBezTo>
                <a:cubicBezTo>
                  <a:pt x="1765" y="64205"/>
                  <a:pt x="604" y="74033"/>
                  <a:pt x="604" y="83568"/>
                </a:cubicBezTo>
                <a:cubicBezTo>
                  <a:pt x="604" y="87896"/>
                  <a:pt x="-1281" y="93439"/>
                  <a:pt x="1780" y="96500"/>
                </a:cubicBezTo>
                <a:cubicBezTo>
                  <a:pt x="14198" y="108918"/>
                  <a:pt x="35947" y="106494"/>
                  <a:pt x="53509" y="106494"/>
                </a:cubicBezTo>
                <a:cubicBezTo>
                  <a:pt x="65369" y="106494"/>
                  <a:pt x="77272" y="104669"/>
                  <a:pt x="88778" y="101791"/>
                </a:cubicBezTo>
                <a:cubicBezTo>
                  <a:pt x="93879" y="100515"/>
                  <a:pt x="99971" y="99113"/>
                  <a:pt x="102886" y="94737"/>
                </a:cubicBezTo>
                <a:cubicBezTo>
                  <a:pt x="111859" y="81266"/>
                  <a:pt x="107423" y="62666"/>
                  <a:pt x="108765" y="46535"/>
                </a:cubicBezTo>
                <a:cubicBezTo>
                  <a:pt x="109485" y="37888"/>
                  <a:pt x="114502" y="20671"/>
                  <a:pt x="105825" y="20671"/>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16"/>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3600">
                <a:solidFill>
                  <a:schemeClr val="lt1"/>
                </a:solidFill>
              </a:rPr>
              <a:t>Dataset</a:t>
            </a:r>
            <a:endParaRPr/>
          </a:p>
        </p:txBody>
      </p:sp>
      <p:sp>
        <p:nvSpPr>
          <p:cNvPr id="171" name="Google Shape;171;p16"/>
          <p:cNvSpPr txBox="1"/>
          <p:nvPr>
            <p:ph idx="1" type="body"/>
          </p:nvPr>
        </p:nvSpPr>
        <p:spPr>
          <a:xfrm>
            <a:off x="806052" y="1572817"/>
            <a:ext cx="3683397" cy="2770584"/>
          </a:xfrm>
          <a:prstGeom prst="rect">
            <a:avLst/>
          </a:prstGeom>
          <a:noFill/>
          <a:ln>
            <a:noFill/>
          </a:ln>
        </p:spPr>
        <p:txBody>
          <a:bodyPr anchorCtr="0" anchor="ctr" bIns="45700" lIns="91425" spcFirstLastPara="1" rIns="91425" wrap="square" tIns="45700">
            <a:normAutofit fontScale="92500" lnSpcReduction="20000"/>
          </a:bodyPr>
          <a:lstStyle/>
          <a:p>
            <a:pPr indent="9525" lvl="0" marL="0" rtl="0" algn="l">
              <a:lnSpc>
                <a:spcPct val="110000"/>
              </a:lnSpc>
              <a:spcBef>
                <a:spcPts val="0"/>
              </a:spcBef>
              <a:spcAft>
                <a:spcPts val="0"/>
              </a:spcAft>
              <a:buClr>
                <a:schemeClr val="lt1"/>
              </a:buClr>
              <a:buSzPct val="125000"/>
              <a:buFont typeface="Arial"/>
              <a:buChar char="•"/>
            </a:pPr>
            <a:r>
              <a:rPr lang="en-US" sz="1600">
                <a:solidFill>
                  <a:schemeClr val="lt1"/>
                </a:solidFill>
              </a:rPr>
              <a:t>Portuguese data from the Polytechincal Institute of Portalegre. </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Data from </a:t>
            </a:r>
            <a:r>
              <a:rPr b="1" lang="en-US" sz="1600">
                <a:solidFill>
                  <a:schemeClr val="lt1"/>
                </a:solidFill>
              </a:rPr>
              <a:t>2008/9 - 2018/19 </a:t>
            </a:r>
            <a:r>
              <a:rPr lang="en-US" sz="1600">
                <a:solidFill>
                  <a:schemeClr val="lt1"/>
                </a:solidFill>
              </a:rPr>
              <a:t>academic years</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17 different undergraduate degrees </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4424 records</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35 attributes (columns)</a:t>
            </a:r>
            <a:endParaRPr/>
          </a:p>
          <a:p>
            <a:pPr indent="87312" lvl="0" marL="0" rtl="0" algn="l">
              <a:lnSpc>
                <a:spcPct val="110000"/>
              </a:lnSpc>
              <a:spcBef>
                <a:spcPts val="1200"/>
              </a:spcBef>
              <a:spcAft>
                <a:spcPts val="1200"/>
              </a:spcAft>
              <a:buClr>
                <a:schemeClr val="dk1"/>
              </a:buClr>
              <a:buSzPct val="125000"/>
              <a:buFont typeface="Arial"/>
              <a:buNone/>
            </a:pPr>
            <a:r>
              <a:t/>
            </a:r>
            <a:endParaRPr sz="1100"/>
          </a:p>
        </p:txBody>
      </p:sp>
      <p:pic>
        <p:nvPicPr>
          <p:cNvPr id="172" name="Google Shape;172;p16"/>
          <p:cNvPicPr preferRelativeResize="0"/>
          <p:nvPr/>
        </p:nvPicPr>
        <p:blipFill rotWithShape="1">
          <a:blip r:embed="rId4">
            <a:alphaModFix/>
          </a:blip>
          <a:srcRect b="3" l="30789" r="32925" t="0"/>
          <a:stretch/>
        </p:blipFill>
        <p:spPr>
          <a:xfrm>
            <a:off x="4794251" y="1873290"/>
            <a:ext cx="1684256" cy="2285919"/>
          </a:xfrm>
          <a:custGeom>
            <a:rect b="b" l="l" r="r" t="t"/>
            <a:pathLst>
              <a:path extrusionOk="0" h="3047892" w="2245675">
                <a:moveTo>
                  <a:pt x="148128" y="0"/>
                </a:moveTo>
                <a:lnTo>
                  <a:pt x="2245675" y="0"/>
                </a:lnTo>
                <a:lnTo>
                  <a:pt x="2245675" y="3047892"/>
                </a:lnTo>
                <a:lnTo>
                  <a:pt x="0" y="3047892"/>
                </a:lnTo>
                <a:lnTo>
                  <a:pt x="0" y="148128"/>
                </a:lnTo>
                <a:cubicBezTo>
                  <a:pt x="0" y="66319"/>
                  <a:pt x="66319" y="0"/>
                  <a:pt x="148128" y="0"/>
                </a:cubicBezTo>
                <a:close/>
              </a:path>
            </a:pathLst>
          </a:custGeom>
          <a:noFill/>
          <a:ln cap="sq" cmpd="sng" w="19050">
            <a:solidFill>
              <a:srgbClr val="8296B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pic>
        <p:nvPicPr>
          <p:cNvPr id="173" name="Google Shape;173;p16"/>
          <p:cNvPicPr preferRelativeResize="0"/>
          <p:nvPr/>
        </p:nvPicPr>
        <p:blipFill rotWithShape="1">
          <a:blip r:embed="rId5">
            <a:alphaModFix/>
          </a:blip>
          <a:srcRect b="-2" l="0" r="2514" t="0"/>
          <a:stretch/>
        </p:blipFill>
        <p:spPr>
          <a:xfrm>
            <a:off x="6601302" y="1873290"/>
            <a:ext cx="1684255" cy="2285919"/>
          </a:xfrm>
          <a:custGeom>
            <a:rect b="b" l="l" r="r" t="t"/>
            <a:pathLst>
              <a:path extrusionOk="0" h="3047892" w="2245674">
                <a:moveTo>
                  <a:pt x="0" y="0"/>
                </a:moveTo>
                <a:lnTo>
                  <a:pt x="2245674" y="0"/>
                </a:lnTo>
                <a:lnTo>
                  <a:pt x="2245674" y="2899764"/>
                </a:lnTo>
                <a:cubicBezTo>
                  <a:pt x="2245674" y="2981573"/>
                  <a:pt x="2179355" y="3047892"/>
                  <a:pt x="2097546" y="3047892"/>
                </a:cubicBezTo>
                <a:lnTo>
                  <a:pt x="0" y="3047892"/>
                </a:lnTo>
                <a:close/>
              </a:path>
            </a:pathLst>
          </a:custGeom>
          <a:noFill/>
          <a:ln cap="sq" cmpd="sng" w="19050">
            <a:solidFill>
              <a:srgbClr val="8296B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43"/>
          <p:cNvSpPr txBox="1"/>
          <p:nvPr>
            <p:ph type="title"/>
          </p:nvPr>
        </p:nvSpPr>
        <p:spPr>
          <a:xfrm>
            <a:off x="501350" y="1069900"/>
            <a:ext cx="2836200" cy="175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1500"/>
              <a:t>Tuition fee ‘being upto date’ was a more important feature in contributing to the model but model accuracy remained the same </a:t>
            </a:r>
            <a:br>
              <a:rPr lang="en-US" sz="1500"/>
            </a:br>
            <a:endParaRPr sz="1500"/>
          </a:p>
        </p:txBody>
      </p:sp>
      <p:sp>
        <p:nvSpPr>
          <p:cNvPr id="413" name="Google Shape;413;p43"/>
          <p:cNvSpPr txBox="1"/>
          <p:nvPr>
            <p:ph type="title"/>
          </p:nvPr>
        </p:nvSpPr>
        <p:spPr>
          <a:xfrm>
            <a:off x="311700" y="34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One Hot Encoding: </a:t>
            </a:r>
            <a:r>
              <a:rPr lang="en-US"/>
              <a:t>tuition fee status </a:t>
            </a:r>
            <a:endParaRPr/>
          </a:p>
        </p:txBody>
      </p:sp>
      <p:pic>
        <p:nvPicPr>
          <p:cNvPr id="414" name="Google Shape;414;p43"/>
          <p:cNvPicPr preferRelativeResize="0"/>
          <p:nvPr/>
        </p:nvPicPr>
        <p:blipFill>
          <a:blip r:embed="rId3">
            <a:alphaModFix/>
          </a:blip>
          <a:stretch>
            <a:fillRect/>
          </a:stretch>
        </p:blipFill>
        <p:spPr>
          <a:xfrm>
            <a:off x="386747" y="3224350"/>
            <a:ext cx="3777576" cy="1519800"/>
          </a:xfrm>
          <a:prstGeom prst="rect">
            <a:avLst/>
          </a:prstGeom>
          <a:noFill/>
          <a:ln>
            <a:noFill/>
          </a:ln>
        </p:spPr>
      </p:pic>
      <p:pic>
        <p:nvPicPr>
          <p:cNvPr id="415" name="Google Shape;415;p43"/>
          <p:cNvPicPr preferRelativeResize="0"/>
          <p:nvPr/>
        </p:nvPicPr>
        <p:blipFill rotWithShape="1">
          <a:blip r:embed="rId4">
            <a:alphaModFix/>
          </a:blip>
          <a:srcRect b="32863" l="0" r="89200" t="0"/>
          <a:stretch/>
        </p:blipFill>
        <p:spPr>
          <a:xfrm>
            <a:off x="3721975" y="915000"/>
            <a:ext cx="574075" cy="2561726"/>
          </a:xfrm>
          <a:prstGeom prst="rect">
            <a:avLst/>
          </a:prstGeom>
          <a:noFill/>
          <a:ln>
            <a:noFill/>
          </a:ln>
        </p:spPr>
      </p:pic>
      <p:pic>
        <p:nvPicPr>
          <p:cNvPr id="416" name="Google Shape;416;p43"/>
          <p:cNvPicPr preferRelativeResize="0"/>
          <p:nvPr/>
        </p:nvPicPr>
        <p:blipFill rotWithShape="1">
          <a:blip r:embed="rId4">
            <a:alphaModFix/>
          </a:blip>
          <a:srcRect b="32800" l="89632" r="2429" t="67"/>
          <a:stretch/>
        </p:blipFill>
        <p:spPr>
          <a:xfrm>
            <a:off x="4296049" y="916250"/>
            <a:ext cx="421925" cy="2561726"/>
          </a:xfrm>
          <a:prstGeom prst="rect">
            <a:avLst/>
          </a:prstGeom>
          <a:noFill/>
          <a:ln>
            <a:noFill/>
          </a:ln>
        </p:spPr>
      </p:pic>
      <p:pic>
        <p:nvPicPr>
          <p:cNvPr id="417" name="Google Shape;417;p43"/>
          <p:cNvPicPr preferRelativeResize="0"/>
          <p:nvPr/>
        </p:nvPicPr>
        <p:blipFill rotWithShape="1">
          <a:blip r:embed="rId4">
            <a:alphaModFix/>
          </a:blip>
          <a:srcRect b="32863" l="0" r="89200" t="0"/>
          <a:stretch/>
        </p:blipFill>
        <p:spPr>
          <a:xfrm>
            <a:off x="5705900" y="988475"/>
            <a:ext cx="822165" cy="2870200"/>
          </a:xfrm>
          <a:prstGeom prst="rect">
            <a:avLst/>
          </a:prstGeom>
          <a:noFill/>
          <a:ln>
            <a:noFill/>
          </a:ln>
        </p:spPr>
      </p:pic>
      <p:pic>
        <p:nvPicPr>
          <p:cNvPr id="418" name="Google Shape;418;p43"/>
          <p:cNvPicPr preferRelativeResize="0"/>
          <p:nvPr/>
        </p:nvPicPr>
        <p:blipFill rotWithShape="1">
          <a:blip r:embed="rId4">
            <a:alphaModFix/>
          </a:blip>
          <a:srcRect b="32800" l="89632" r="2429" t="67"/>
          <a:stretch/>
        </p:blipFill>
        <p:spPr>
          <a:xfrm>
            <a:off x="6528063" y="989876"/>
            <a:ext cx="604262" cy="287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Conclusion</a:t>
            </a:r>
            <a:endParaRPr/>
          </a:p>
        </p:txBody>
      </p:sp>
      <p:sp>
        <p:nvSpPr>
          <p:cNvPr id="424" name="Google Shape;424;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US"/>
              <a:t>Exploratory analysis: Identified f</a:t>
            </a:r>
            <a:r>
              <a:rPr lang="en-US"/>
              <a:t>eatures strongly related to Dropouts:</a:t>
            </a:r>
            <a:endParaRPr/>
          </a:p>
          <a:p>
            <a:pPr indent="457200" lvl="0" marL="0" rtl="0" algn="l">
              <a:spcBef>
                <a:spcPts val="1200"/>
              </a:spcBef>
              <a:spcAft>
                <a:spcPts val="0"/>
              </a:spcAft>
              <a:buNone/>
            </a:pPr>
            <a:r>
              <a:rPr lang="en-US">
                <a:solidFill>
                  <a:srgbClr val="FF0000"/>
                </a:solidFill>
              </a:rPr>
              <a:t>Younger students at enrollment</a:t>
            </a:r>
            <a:endParaRPr>
              <a:solidFill>
                <a:srgbClr val="FF0000"/>
              </a:solidFill>
            </a:endParaRPr>
          </a:p>
          <a:p>
            <a:pPr indent="457200" lvl="0" marL="0" rtl="0" algn="l">
              <a:spcBef>
                <a:spcPts val="1200"/>
              </a:spcBef>
              <a:spcAft>
                <a:spcPts val="0"/>
              </a:spcAft>
              <a:buNone/>
            </a:pPr>
            <a:r>
              <a:rPr lang="en-US">
                <a:solidFill>
                  <a:srgbClr val="FF0000"/>
                </a:solidFill>
              </a:rPr>
              <a:t>Certain </a:t>
            </a:r>
            <a:r>
              <a:rPr lang="en-US">
                <a:solidFill>
                  <a:srgbClr val="FF0000"/>
                </a:solidFill>
              </a:rPr>
              <a:t>degrees</a:t>
            </a:r>
            <a:r>
              <a:rPr lang="en-US">
                <a:solidFill>
                  <a:srgbClr val="FF0000"/>
                </a:solidFill>
              </a:rPr>
              <a:t> courses (Biofuel production, Informatics Engineering) </a:t>
            </a:r>
            <a:endParaRPr>
              <a:solidFill>
                <a:srgbClr val="FF0000"/>
              </a:solidFill>
            </a:endParaRPr>
          </a:p>
          <a:p>
            <a:pPr indent="457200" lvl="0" marL="0" rtl="0" algn="l">
              <a:spcBef>
                <a:spcPts val="1200"/>
              </a:spcBef>
              <a:spcAft>
                <a:spcPts val="0"/>
              </a:spcAft>
              <a:buNone/>
            </a:pPr>
            <a:r>
              <a:rPr lang="en-US">
                <a:solidFill>
                  <a:srgbClr val="FF0000"/>
                </a:solidFill>
              </a:rPr>
              <a:t>International students status.</a:t>
            </a:r>
            <a:endParaRPr>
              <a:solidFill>
                <a:srgbClr val="FF0000"/>
              </a:solidFill>
            </a:endParaRPr>
          </a:p>
          <a:p>
            <a:pPr indent="-311150" lvl="0" marL="457200" rtl="0" algn="l">
              <a:spcBef>
                <a:spcPts val="1200"/>
              </a:spcBef>
              <a:spcAft>
                <a:spcPts val="0"/>
              </a:spcAft>
              <a:buSzPts val="1300"/>
              <a:buAutoNum type="arabicPeriod"/>
            </a:pPr>
            <a:r>
              <a:rPr lang="en-US"/>
              <a:t>Accurate </a:t>
            </a:r>
            <a:r>
              <a:rPr lang="en-US"/>
              <a:t>Supervised Learning Model created to predict Graduate/Dropout status.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Questions?</a:t>
            </a:r>
            <a:endParaRPr/>
          </a:p>
        </p:txBody>
      </p:sp>
      <p:sp>
        <p:nvSpPr>
          <p:cNvPr id="430" name="Google Shape;430;p4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1" name="Google Shape;431;p45"/>
          <p:cNvPicPr preferRelativeResize="0"/>
          <p:nvPr/>
        </p:nvPicPr>
        <p:blipFill>
          <a:blip r:embed="rId3">
            <a:alphaModFix/>
          </a:blip>
          <a:stretch>
            <a:fillRect/>
          </a:stretch>
        </p:blipFill>
        <p:spPr>
          <a:xfrm>
            <a:off x="0" y="195175"/>
            <a:ext cx="9143999" cy="490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486450" y="303975"/>
            <a:ext cx="81711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3703"/>
              <a:buFont typeface="Calibri"/>
              <a:buNone/>
            </a:pPr>
            <a:r>
              <a:rPr lang="en-US"/>
              <a:t>SQL Queries Overall Academic Performance by Outcome </a:t>
            </a:r>
            <a:endParaRPr/>
          </a:p>
        </p:txBody>
      </p:sp>
      <p:pic>
        <p:nvPicPr>
          <p:cNvPr id="179" name="Google Shape;179;p17"/>
          <p:cNvPicPr preferRelativeResize="0"/>
          <p:nvPr/>
        </p:nvPicPr>
        <p:blipFill>
          <a:blip r:embed="rId3">
            <a:alphaModFix/>
          </a:blip>
          <a:stretch>
            <a:fillRect/>
          </a:stretch>
        </p:blipFill>
        <p:spPr>
          <a:xfrm>
            <a:off x="4572000" y="1258575"/>
            <a:ext cx="4123039" cy="3038500"/>
          </a:xfrm>
          <a:prstGeom prst="rect">
            <a:avLst/>
          </a:prstGeom>
          <a:noFill/>
          <a:ln>
            <a:noFill/>
          </a:ln>
        </p:spPr>
      </p:pic>
      <p:pic>
        <p:nvPicPr>
          <p:cNvPr id="180" name="Google Shape;180;p17"/>
          <p:cNvPicPr preferRelativeResize="0"/>
          <p:nvPr/>
        </p:nvPicPr>
        <p:blipFill>
          <a:blip r:embed="rId4">
            <a:alphaModFix/>
          </a:blip>
          <a:stretch>
            <a:fillRect/>
          </a:stretch>
        </p:blipFill>
        <p:spPr>
          <a:xfrm>
            <a:off x="538450" y="1617151"/>
            <a:ext cx="3833390" cy="954600"/>
          </a:xfrm>
          <a:prstGeom prst="rect">
            <a:avLst/>
          </a:prstGeom>
          <a:noFill/>
          <a:ln>
            <a:noFill/>
          </a:ln>
        </p:spPr>
      </p:pic>
      <p:pic>
        <p:nvPicPr>
          <p:cNvPr id="181" name="Google Shape;181;p17"/>
          <p:cNvPicPr preferRelativeResize="0"/>
          <p:nvPr/>
        </p:nvPicPr>
        <p:blipFill>
          <a:blip r:embed="rId5">
            <a:alphaModFix/>
          </a:blip>
          <a:stretch>
            <a:fillRect/>
          </a:stretch>
        </p:blipFill>
        <p:spPr>
          <a:xfrm>
            <a:off x="538450" y="2785602"/>
            <a:ext cx="3781425" cy="13045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486450" y="303975"/>
            <a:ext cx="8171100" cy="954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US"/>
              <a:t>Analysis by Gender </a:t>
            </a:r>
            <a:endParaRPr/>
          </a:p>
        </p:txBody>
      </p:sp>
      <p:pic>
        <p:nvPicPr>
          <p:cNvPr id="187" name="Google Shape;187;p18"/>
          <p:cNvPicPr preferRelativeResize="0"/>
          <p:nvPr/>
        </p:nvPicPr>
        <p:blipFill>
          <a:blip r:embed="rId3">
            <a:alphaModFix/>
          </a:blip>
          <a:stretch>
            <a:fillRect/>
          </a:stretch>
        </p:blipFill>
        <p:spPr>
          <a:xfrm>
            <a:off x="4938900" y="1423650"/>
            <a:ext cx="3324425" cy="2539000"/>
          </a:xfrm>
          <a:prstGeom prst="rect">
            <a:avLst/>
          </a:prstGeom>
          <a:noFill/>
          <a:ln>
            <a:noFill/>
          </a:ln>
        </p:spPr>
      </p:pic>
      <p:pic>
        <p:nvPicPr>
          <p:cNvPr id="188" name="Google Shape;188;p18"/>
          <p:cNvPicPr preferRelativeResize="0"/>
          <p:nvPr/>
        </p:nvPicPr>
        <p:blipFill>
          <a:blip r:embed="rId4">
            <a:alphaModFix/>
          </a:blip>
          <a:stretch>
            <a:fillRect/>
          </a:stretch>
        </p:blipFill>
        <p:spPr>
          <a:xfrm>
            <a:off x="897350" y="1657200"/>
            <a:ext cx="3733400" cy="218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9"/>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sz="3600">
                <a:solidFill>
                  <a:schemeClr val="lt1"/>
                </a:solidFill>
              </a:rPr>
              <a:t>Data Cleaning and Processing</a:t>
            </a:r>
            <a:endParaRPr/>
          </a:p>
        </p:txBody>
      </p:sp>
      <p:grpSp>
        <p:nvGrpSpPr>
          <p:cNvPr id="194" name="Google Shape;194;p19"/>
          <p:cNvGrpSpPr/>
          <p:nvPr/>
        </p:nvGrpSpPr>
        <p:grpSpPr>
          <a:xfrm>
            <a:off x="896277" y="1710258"/>
            <a:ext cx="7349063" cy="2610000"/>
            <a:chOff x="40218" y="23142"/>
            <a:chExt cx="7349063" cy="2610000"/>
          </a:xfrm>
        </p:grpSpPr>
        <p:sp>
          <p:nvSpPr>
            <p:cNvPr id="195" name="Google Shape;195;p19"/>
            <p:cNvSpPr/>
            <p:nvPr/>
          </p:nvSpPr>
          <p:spPr>
            <a:xfrm>
              <a:off x="468000" y="23142"/>
              <a:ext cx="1338187" cy="13381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53187" y="308329"/>
              <a:ext cx="767812" cy="7678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40218" y="1778142"/>
              <a:ext cx="219375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nvSpPr>
          <p:spPr>
            <a:xfrm>
              <a:off x="40218" y="1778142"/>
              <a:ext cx="2193750" cy="85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 REMOVED THE ENROLLED ROWS (APPROXIMATELY 700 ROWS)</a:t>
              </a:r>
              <a:endParaRPr/>
            </a:p>
          </p:txBody>
        </p:sp>
        <p:sp>
          <p:nvSpPr>
            <p:cNvPr id="199" name="Google Shape;199;p19"/>
            <p:cNvSpPr/>
            <p:nvPr/>
          </p:nvSpPr>
          <p:spPr>
            <a:xfrm>
              <a:off x="3045656" y="231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3330843" y="308329"/>
              <a:ext cx="767812" cy="76781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2617875" y="1778142"/>
              <a:ext cx="219375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txBox="1"/>
            <p:nvPr/>
          </p:nvSpPr>
          <p:spPr>
            <a:xfrm>
              <a:off x="2617875" y="1778142"/>
              <a:ext cx="2193750" cy="85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REMOVED THE APPLICATION MODE AND ORDER. THIS INFORMATION WAS ADMINISTRATIVE AND COULD POTENTIALLY CONFUSE OUR MODELLING ANALYSIS. </a:t>
              </a:r>
              <a:endParaRPr/>
            </a:p>
          </p:txBody>
        </p:sp>
        <p:sp>
          <p:nvSpPr>
            <p:cNvPr id="203" name="Google Shape;203;p19"/>
            <p:cNvSpPr/>
            <p:nvPr/>
          </p:nvSpPr>
          <p:spPr>
            <a:xfrm>
              <a:off x="5623312" y="23142"/>
              <a:ext cx="1338187" cy="133818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5908500" y="308329"/>
              <a:ext cx="767812" cy="767812"/>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195531" y="1778142"/>
              <a:ext cx="219375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txBox="1"/>
            <p:nvPr/>
          </p:nvSpPr>
          <p:spPr>
            <a:xfrm>
              <a:off x="5195531" y="1778142"/>
              <a:ext cx="2193750" cy="85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IMPORTED THE DATA INTO SQL AND USED SQL LITE VIEWER.</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nvSpPr>
        <p:spPr>
          <a:xfrm>
            <a:off x="3092950" y="3039450"/>
            <a:ext cx="18195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12" name="Google Shape;212;p20"/>
          <p:cNvPicPr preferRelativeResize="0"/>
          <p:nvPr/>
        </p:nvPicPr>
        <p:blipFill>
          <a:blip r:embed="rId3">
            <a:alphaModFix/>
          </a:blip>
          <a:stretch>
            <a:fillRect/>
          </a:stretch>
        </p:blipFill>
        <p:spPr>
          <a:xfrm>
            <a:off x="98875" y="165675"/>
            <a:ext cx="5301051" cy="3515900"/>
          </a:xfrm>
          <a:prstGeom prst="rect">
            <a:avLst/>
          </a:prstGeom>
          <a:noFill/>
          <a:ln>
            <a:noFill/>
          </a:ln>
        </p:spPr>
      </p:pic>
      <p:sp>
        <p:nvSpPr>
          <p:cNvPr id="213" name="Google Shape;213;p20"/>
          <p:cNvSpPr txBox="1"/>
          <p:nvPr/>
        </p:nvSpPr>
        <p:spPr>
          <a:xfrm>
            <a:off x="6218000" y="2536425"/>
            <a:ext cx="29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14" name="Google Shape;214;p20"/>
          <p:cNvPicPr preferRelativeResize="0"/>
          <p:nvPr/>
        </p:nvPicPr>
        <p:blipFill rotWithShape="1">
          <a:blip r:embed="rId4">
            <a:alphaModFix/>
          </a:blip>
          <a:srcRect b="-3100" l="-19160" r="19159" t="3100"/>
          <a:stretch/>
        </p:blipFill>
        <p:spPr>
          <a:xfrm>
            <a:off x="3747246" y="2089500"/>
            <a:ext cx="5139603" cy="276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1"/>
          <p:cNvPicPr preferRelativeResize="0"/>
          <p:nvPr/>
        </p:nvPicPr>
        <p:blipFill>
          <a:blip r:embed="rId3">
            <a:alphaModFix/>
          </a:blip>
          <a:stretch>
            <a:fillRect/>
          </a:stretch>
        </p:blipFill>
        <p:spPr>
          <a:xfrm>
            <a:off x="141700" y="366450"/>
            <a:ext cx="6780898" cy="3871650"/>
          </a:xfrm>
          <a:prstGeom prst="rect">
            <a:avLst/>
          </a:prstGeom>
          <a:noFill/>
          <a:ln>
            <a:noFill/>
          </a:ln>
        </p:spPr>
      </p:pic>
      <p:pic>
        <p:nvPicPr>
          <p:cNvPr id="220" name="Google Shape;220;p21"/>
          <p:cNvPicPr preferRelativeResize="0"/>
          <p:nvPr/>
        </p:nvPicPr>
        <p:blipFill>
          <a:blip r:embed="rId4">
            <a:alphaModFix/>
          </a:blip>
          <a:stretch>
            <a:fillRect/>
          </a:stretch>
        </p:blipFill>
        <p:spPr>
          <a:xfrm>
            <a:off x="6922598" y="152400"/>
            <a:ext cx="181451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2"/>
          <p:cNvPicPr preferRelativeResize="0"/>
          <p:nvPr/>
        </p:nvPicPr>
        <p:blipFill>
          <a:blip r:embed="rId3">
            <a:alphaModFix/>
          </a:blip>
          <a:stretch>
            <a:fillRect/>
          </a:stretch>
        </p:blipFill>
        <p:spPr>
          <a:xfrm>
            <a:off x="784250" y="220113"/>
            <a:ext cx="2503975" cy="4510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